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6" autoAdjust="0"/>
  </p:normalViewPr>
  <p:slideViewPr>
    <p:cSldViewPr>
      <p:cViewPr>
        <p:scale>
          <a:sx n="100" d="100"/>
          <a:sy n="100" d="100"/>
        </p:scale>
        <p:origin x="-135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8024D4C-CD26-44E5-AFAE-329A181C75C1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4F4A775-091F-43B4-8B68-13DFD9C5CD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226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E5E74-2E43-48D4-B6E3-B842FB07A8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2F174-1E7B-4B8F-AC8A-05F8930EC3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43DDE-377E-41A5-B9B5-A1C069AE7F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6E4B5-7C55-497B-A980-293F95A0C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3A590-2A1E-4E36-B7A0-87C08DC64C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50A57-8DE1-453E-A4ED-EDE4665124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CB08B-24A4-481C-981E-6630138E5E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60E9-DFA7-4879-965F-972C878A32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78245-7100-4D6D-9845-0387D8E9CB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B0026-F71D-41BA-B57F-7CA8ACD3F1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4C4AD-64CD-45B7-A0F5-FFB8E7452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4F6BDF1-607E-4011-91A0-84ABCBE309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4859338" y="742950"/>
            <a:ext cx="4249737" cy="484822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85750" indent="-28575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cs-CZ" sz="1200" kern="0" dirty="0" err="1">
                <a:solidFill>
                  <a:srgbClr val="000000">
                    <a:lumMod val="50000"/>
                    <a:lumOff val="50000"/>
                  </a:srgbClr>
                </a:solidFill>
                <a:ea typeface="ＭＳ Ｐゴシック" pitchFamily="-108" charset="-128"/>
                <a:cs typeface="+mn-cs"/>
              </a:rPr>
              <a:t>Benefity</a:t>
            </a:r>
            <a:r>
              <a:rPr lang="cs-CZ" sz="1200" kern="0" dirty="0">
                <a:solidFill>
                  <a:srgbClr val="000000">
                    <a:lumMod val="50000"/>
                    <a:lumOff val="50000"/>
                  </a:srgbClr>
                </a:solidFill>
                <a:ea typeface="ＭＳ Ｐゴシック" pitchFamily="-108" charset="-128"/>
                <a:cs typeface="+mn-cs"/>
              </a:rPr>
              <a:t>:</a:t>
            </a:r>
          </a:p>
          <a:p>
            <a:pPr marL="273050" indent="-266700" eaLnBrk="0" hangingPunct="0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¢"/>
              <a:defRPr/>
            </a:pPr>
            <a:r>
              <a:rPr lang="cs-CZ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Multifunkční přístroj 4 v 1, k dispozici celkem </a:t>
            </a:r>
            <a:r>
              <a:rPr lang="fr-FR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12</a:t>
            </a:r>
            <a:r>
              <a:rPr lang="cs-CZ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 druhů výměnných plotýnek</a:t>
            </a:r>
            <a:endParaRPr lang="fr-FR" sz="120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  <a:p>
            <a:pPr marL="273050" indent="-266700" eaLnBrk="0" hangingPunct="0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¢"/>
              <a:defRPr/>
            </a:pPr>
            <a:r>
              <a:rPr lang="cs-CZ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Geniální uskladnění, systém kolekce plotýnek</a:t>
            </a:r>
          </a:p>
          <a:p>
            <a:pPr marL="273050" indent="-266700" eaLnBrk="0" hangingPunct="0">
              <a:spcBef>
                <a:spcPts val="600"/>
              </a:spcBef>
              <a:buClr>
                <a:srgbClr val="C00000"/>
              </a:buClr>
              <a:defRPr/>
            </a:pPr>
            <a:endParaRPr lang="cs-CZ" sz="120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  <a:p>
            <a:pPr marL="273050" indent="-266700" eaLnBrk="0" hangingPunct="0">
              <a:spcBef>
                <a:spcPts val="600"/>
              </a:spcBef>
              <a:buClr>
                <a:srgbClr val="C00000"/>
              </a:buClr>
              <a:defRPr/>
            </a:pPr>
            <a:r>
              <a:rPr lang="cs-CZ" sz="1200" kern="0" dirty="0">
                <a:solidFill>
                  <a:srgbClr val="000000">
                    <a:lumMod val="50000"/>
                    <a:lumOff val="50000"/>
                  </a:srgbClr>
                </a:solidFill>
                <a:ea typeface="ＭＳ Ｐゴシック" pitchFamily="-108" charset="-128"/>
                <a:cs typeface="+mn-cs"/>
              </a:rPr>
              <a:t>Popis produktu:</a:t>
            </a:r>
            <a:r>
              <a:rPr lang="en-US" sz="1200" kern="0" dirty="0">
                <a:solidFill>
                  <a:srgbClr val="000000">
                    <a:lumMod val="50000"/>
                    <a:lumOff val="50000"/>
                  </a:srgbClr>
                </a:solidFill>
                <a:ea typeface="ＭＳ Ｐゴシック" pitchFamily="-108" charset="-128"/>
                <a:cs typeface="+mn-cs"/>
              </a:rPr>
              <a:t> </a:t>
            </a:r>
            <a:endParaRPr lang="cs-CZ" sz="1200" kern="0" dirty="0">
              <a:solidFill>
                <a:srgbClr val="000000">
                  <a:lumMod val="50000"/>
                  <a:lumOff val="50000"/>
                </a:srgbClr>
              </a:solidFill>
              <a:ea typeface="ＭＳ Ｐゴシック" pitchFamily="-108" charset="-128"/>
              <a:cs typeface="+mn-cs"/>
            </a:endParaRPr>
          </a:p>
          <a:p>
            <a:pPr marL="273050" indent="-266700" eaLnBrk="0" hangingPunct="0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¢"/>
              <a:defRPr/>
            </a:pPr>
            <a:r>
              <a:rPr lang="cs-CZ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Odnímatelné  plotýnky s nepřilnavým povrchem</a:t>
            </a:r>
          </a:p>
          <a:p>
            <a:pPr marL="273050" indent="-266700" eaLnBrk="0" hangingPunct="0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¢"/>
              <a:defRPr/>
            </a:pPr>
            <a:r>
              <a:rPr lang="cs-CZ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4 základní plotýnky: vafle,</a:t>
            </a:r>
            <a:r>
              <a:rPr lang="fr-FR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 </a:t>
            </a:r>
            <a:r>
              <a:rPr lang="cs-CZ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toasty (lastury),  jednohubky, g</a:t>
            </a:r>
            <a:r>
              <a:rPr lang="fr-FR" sz="1200" dirty="0" err="1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ril</a:t>
            </a:r>
            <a:r>
              <a:rPr lang="fr-FR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/</a:t>
            </a:r>
            <a:r>
              <a:rPr lang="cs-CZ" sz="1200" dirty="0" err="1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p</a:t>
            </a:r>
            <a:r>
              <a:rPr lang="fr-FR" sz="1200" dirty="0" err="1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anin</a:t>
            </a:r>
            <a:r>
              <a:rPr lang="cs-CZ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i</a:t>
            </a:r>
            <a:r>
              <a:rPr lang="fr-FR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 </a:t>
            </a:r>
            <a:endParaRPr lang="cs-CZ" sz="120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  <a:p>
            <a:pPr marL="273050" indent="-266700" eaLnBrk="0" hangingPunct="0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¢"/>
              <a:defRPr/>
            </a:pPr>
            <a:r>
              <a:rPr lang="cs-CZ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Kolekce plotýnek do sbírky:</a:t>
            </a:r>
          </a:p>
          <a:p>
            <a:pPr marL="273050" indent="-266700" eaLnBrk="0" hangingPunct="0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¢"/>
              <a:defRPr/>
            </a:pPr>
            <a:endParaRPr lang="cs-CZ" sz="120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  <a:p>
            <a:pPr marL="273050" indent="-266700" eaLnBrk="0" hangingPunct="0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¢"/>
              <a:defRPr/>
            </a:pPr>
            <a:endParaRPr lang="cs-CZ" sz="120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  <a:p>
            <a:pPr marL="273050" indent="-266700" eaLnBrk="0" hangingPunct="0">
              <a:spcBef>
                <a:spcPts val="600"/>
              </a:spcBef>
              <a:buClr>
                <a:srgbClr val="C00000"/>
              </a:buClr>
              <a:defRPr/>
            </a:pPr>
            <a:endParaRPr lang="cs-CZ" sz="120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  <a:p>
            <a:pPr marL="273050" indent="-266700" eaLnBrk="0" hangingPunct="0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¢"/>
              <a:defRPr/>
            </a:pPr>
            <a:r>
              <a:rPr lang="cs-CZ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Světelný indikátor: červená – předehřívání; zelená -  připraveno k pečení</a:t>
            </a:r>
            <a:endParaRPr lang="fr-FR" sz="120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  <a:p>
            <a:pPr marL="273050" indent="-266700" eaLnBrk="0" hangingPunct="0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¢"/>
              <a:defRPr/>
            </a:pPr>
            <a:r>
              <a:rPr lang="cs-CZ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Páková rukojeť pro perfektní výsledky</a:t>
            </a:r>
            <a:endParaRPr lang="fr-FR" sz="120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  <a:p>
            <a:pPr marL="273050" indent="-266700" eaLnBrk="0" hangingPunct="0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¢"/>
              <a:defRPr/>
            </a:pPr>
            <a:r>
              <a:rPr lang="fr-FR" sz="1200" dirty="0" err="1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Integr</a:t>
            </a:r>
            <a:r>
              <a:rPr lang="cs-CZ" sz="1200" dirty="0" err="1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ovaný</a:t>
            </a:r>
            <a:r>
              <a:rPr lang="fr-FR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 </a:t>
            </a:r>
            <a:r>
              <a:rPr lang="cs-CZ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úložný prostor pro přívodní šňůru</a:t>
            </a:r>
            <a:endParaRPr lang="fr-FR" sz="120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  <a:p>
            <a:pPr marL="273050" indent="-266700" eaLnBrk="0" hangingPunct="0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¢"/>
              <a:defRPr/>
            </a:pPr>
            <a:r>
              <a:rPr lang="cs-CZ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Skladování přístroje ve vertikální poloze</a:t>
            </a:r>
          </a:p>
          <a:p>
            <a:pPr marL="273050" indent="-266700" eaLnBrk="0" hangingPunct="0">
              <a:spcBef>
                <a:spcPts val="600"/>
              </a:spcBef>
              <a:buClr>
                <a:srgbClr val="C00000"/>
              </a:buClr>
              <a:buFont typeface="Wingdings 2" pitchFamily="18" charset="2"/>
              <a:buChar char="¢"/>
              <a:defRPr/>
            </a:pPr>
            <a:r>
              <a:rPr lang="fr-FR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P</a:t>
            </a:r>
            <a:r>
              <a:rPr lang="cs-CZ" sz="1200" dirty="0" err="1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říkon</a:t>
            </a:r>
            <a:r>
              <a:rPr lang="fr-FR" sz="120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: 700 W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03350" y="0"/>
            <a:ext cx="7740650" cy="46196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4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+mn-cs"/>
              </a:rPr>
              <a:t>CZ  </a:t>
            </a:r>
            <a:r>
              <a:rPr lang="cs-CZ" sz="2400" b="1" dirty="0" err="1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+mn-cs"/>
              </a:rPr>
              <a:t>Tefal</a:t>
            </a:r>
            <a:r>
              <a:rPr lang="cs-CZ" sz="24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+mn-cs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Snack</a:t>
            </a:r>
            <a:r>
              <a:rPr lang="cs-CZ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Collection</a:t>
            </a:r>
            <a:r>
              <a:rPr lang="cs-CZ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4 v 1  - SW854D   </a:t>
            </a:r>
            <a:endParaRPr 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403350" y="0"/>
            <a:ext cx="0" cy="616585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 dirty="0">
              <a:solidFill>
                <a:prstClr val="black"/>
              </a:solidFill>
              <a:cs typeface="+mn-cs"/>
            </a:endParaRPr>
          </a:p>
        </p:txBody>
      </p:sp>
      <p:pic>
        <p:nvPicPr>
          <p:cNvPr id="2053" name="Image 11" descr="tefal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6318250"/>
            <a:ext cx="128587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01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Obdélník 9"/>
          <p:cNvSpPr>
            <a:spLocks noChangeArrowheads="1"/>
          </p:cNvSpPr>
          <p:nvPr/>
        </p:nvSpPr>
        <p:spPr bwMode="auto">
          <a:xfrm>
            <a:off x="3059113" y="549275"/>
            <a:ext cx="3373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rgbClr val="C00000"/>
                </a:solidFill>
                <a:latin typeface="Calibri" pitchFamily="34" charset="0"/>
              </a:rPr>
              <a:t>Vytvořte si svůj vlastní gurmánský zážit</a:t>
            </a:r>
            <a:r>
              <a:rPr lang="cs-CZ" sz="1400" b="1" i="1">
                <a:solidFill>
                  <a:srgbClr val="C00000"/>
                </a:solidFill>
                <a:latin typeface="Calibri" pitchFamily="34" charset="0"/>
              </a:rPr>
              <a:t>ek</a:t>
            </a:r>
            <a:r>
              <a:rPr lang="en-US" sz="1400" b="1" i="1">
                <a:solidFill>
                  <a:srgbClr val="C00000"/>
                </a:solidFill>
                <a:latin typeface="Calibri" pitchFamily="34" charset="0"/>
              </a:rPr>
              <a:t>! </a:t>
            </a:r>
          </a:p>
        </p:txBody>
      </p:sp>
      <p:pic>
        <p:nvPicPr>
          <p:cNvPr id="2057" name="Picture 2" descr="J:\DGA ELECTRIQUE CULINAIRE\VPM Nutritious &amp; Cooking\FAMILLES DE PRODUITS\SANDWICH &amp; WAFFLE MAKER\6. LITTERATURE (packs, PLV, notices, stickers)\PACKS - PLV - PHOTOS\Photos\Snack Collection\Photo du pack\shell\USP Max - Coté - 2 Plaques_She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" y="1412875"/>
            <a:ext cx="12969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3068638"/>
            <a:ext cx="12731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724400"/>
            <a:ext cx="1301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4" descr="C:\Users\lperonnard\Pictures\TE-ELECTRICAL_COOKING-SNACK_COLLECTION-SW853D12_SW852D12.tif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2565400"/>
            <a:ext cx="288131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933825"/>
            <a:ext cx="138588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62088" y="476250"/>
            <a:ext cx="10223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2275" y="5786438"/>
            <a:ext cx="3708400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35600" y="5805488"/>
            <a:ext cx="36417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Obdélník 22"/>
          <p:cNvSpPr/>
          <p:nvPr/>
        </p:nvSpPr>
        <p:spPr>
          <a:xfrm>
            <a:off x="5148064" y="3338408"/>
            <a:ext cx="3995936" cy="738664"/>
          </a:xfrm>
          <a:prstGeom prst="rect">
            <a:avLst/>
          </a:prstGeom>
        </p:spPr>
        <p:txBody>
          <a:bodyPr numCol="2">
            <a:spAutoFit/>
          </a:bodyPr>
          <a:lstStyle/>
          <a:p>
            <a:pPr marL="360000" lvl="2" indent="-266700" eaLnBrk="0" hangingPunct="0"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105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Trojúhelníkové sendviče</a:t>
            </a:r>
            <a:endParaRPr lang="fr-FR" sz="105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  <a:p>
            <a:pPr marL="360000" lvl="2" indent="-266700" eaLnBrk="0" hangingPunct="0"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105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Srdcové vafle</a:t>
            </a:r>
            <a:r>
              <a:rPr lang="fr-FR" sz="105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            </a:t>
            </a:r>
            <a:endParaRPr lang="cs-CZ" sz="105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  <a:p>
            <a:pPr marL="360000" lvl="2" indent="-266700" eaLnBrk="0" hangingPunct="0"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105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Oplatky</a:t>
            </a:r>
            <a:endParaRPr lang="fr-FR" sz="105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  <a:p>
            <a:pPr marL="360000" lvl="2" indent="-266700" eaLnBrk="0" hangingPunct="0"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105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Lívance ve tvaru květin</a:t>
            </a:r>
            <a:r>
              <a:rPr lang="fr-FR" sz="105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                  </a:t>
            </a:r>
            <a:endParaRPr lang="cs-CZ" sz="105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  <a:p>
            <a:pPr marL="360000" lvl="2" indent="-266700" eaLnBrk="0" hangingPunct="0"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105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Koblihy</a:t>
            </a:r>
            <a:endParaRPr lang="fr-FR" sz="105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  <a:p>
            <a:pPr marL="360000" lvl="2" indent="-266700" eaLnBrk="0" hangingPunct="0"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105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Francouzský toast</a:t>
            </a:r>
            <a:r>
              <a:rPr lang="fr-FR" sz="105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    </a:t>
            </a:r>
            <a:endParaRPr lang="cs-CZ" sz="105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  <a:p>
            <a:pPr marL="360000" lvl="2" indent="-266700" eaLnBrk="0" hangingPunct="0"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105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Taštičky</a:t>
            </a:r>
            <a:endParaRPr lang="fr-FR" sz="105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  <a:p>
            <a:pPr marL="360000" lvl="2" indent="-266700" eaLnBrk="0" hangingPunct="0"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1050" dirty="0">
                <a:solidFill>
                  <a:srgbClr val="8E8581"/>
                </a:solidFill>
                <a:latin typeface="Calibri" pitchFamily="34" charset="0"/>
                <a:cs typeface="+mn-cs"/>
                <a:sym typeface="Wingdings" pitchFamily="2" charset="2"/>
              </a:rPr>
              <a:t>Lívance</a:t>
            </a:r>
            <a:endParaRPr lang="fr-FR" sz="1050" dirty="0">
              <a:solidFill>
                <a:srgbClr val="8E8581"/>
              </a:solidFill>
              <a:latin typeface="Calibri" pitchFamily="34" charset="0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116</Words>
  <Application>Microsoft Office PowerPoint</Application>
  <PresentationFormat>Předvádění na obrazovce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Default Design</vt:lpstr>
      <vt:lpstr>Prezentace aplikace PowerPoint</vt:lpstr>
    </vt:vector>
  </TitlesOfParts>
  <Company>Groupe SEB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Agnes Sajo</dc:creator>
  <cp:lastModifiedBy>Matějčková Ivana</cp:lastModifiedBy>
  <cp:revision>117</cp:revision>
  <dcterms:created xsi:type="dcterms:W3CDTF">2007-01-19T08:41:51Z</dcterms:created>
  <dcterms:modified xsi:type="dcterms:W3CDTF">2015-04-13T13:36:40Z</dcterms:modified>
</cp:coreProperties>
</file>