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 smtClean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  <a:extLst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29.07.2020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8" y="127962"/>
            <a:ext cx="8650119" cy="432048"/>
          </a:xfrm>
        </p:spPr>
        <p:txBody>
          <a:bodyPr>
            <a:normAutofit fontScale="90000"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HH710PPT 011 </a:t>
            </a:r>
            <a:r>
              <a:rPr lang="cs-CZ" sz="1300" dirty="0" smtClean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pets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ruční bezSÁČKOVÝ vysavač H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-HANDY 700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621" y="497435"/>
            <a:ext cx="8840061" cy="536009"/>
          </a:xfrm>
        </p:spPr>
        <p:txBody>
          <a:bodyPr>
            <a:no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filtr, Bezkartáčový Direct Impulse Motor 120 V, omyvatelný EPA filtr, 11,1 V Lithium Ion baterie,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12 min provoz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suché použití, motorizovaná rotační hubice na zvířecí srst, příslušenství 3v1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172965" y="1082206"/>
            <a:ext cx="3984397" cy="5333398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Použití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Suché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Jmenovité napětí (V)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11,1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Doba provozu baterie (min)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12 (s motorizovanou hubicí 11 minut)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baterie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Lithium Ion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Hladina hluku (dB(A))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80</a:t>
            </a: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trvání prvního nabíjení (hod)	24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Doba potřebná k dobití z plně</a:t>
            </a:r>
          </a:p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vybitého stavu (hod)	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(po prvním nabití) </a:t>
            </a: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Vyjímatelná baterie	Ano</a:t>
            </a: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Typ motoru		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Bezkartáčový Direct Impulse Motor 		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120 W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vysoký výkon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vysávání až 		40 AW)</a:t>
            </a: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Funkce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a výbava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Systém separace prachu	Samostatný filtr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Typ filtru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Omyvatelný EPA + ochranná kovová 		mřížka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nádoby na prach (l)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0,15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nádoby na tekutiny (l)	-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Přední pogumovaná část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Ne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Ergonomické držadlo	Ano (s měkkým uchopením)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Nastavení výkonu 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Jeden výkon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Dobíjecí základna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Ano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LED ukazatel nabíjení	Ano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Přední LED osvětlení	Ano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Držák na zeď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Ne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integrované na těle	Ne</a:t>
            </a:r>
          </a:p>
          <a:p>
            <a:pPr>
              <a:spcBef>
                <a:spcPct val="0"/>
              </a:spcBef>
            </a:pP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Box na příslušenství 	Ano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 3v1		Ano (uložené v dobíjecí základně)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Motorizovaná rotační hubice </a:t>
            </a:r>
            <a:r>
              <a:rPr lang="en-US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Flex </a:t>
            </a:r>
            <a:r>
              <a:rPr lang="en-US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&amp; Deep Pet Hair </a:t>
            </a:r>
            <a:r>
              <a:rPr lang="en-US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Remover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elektrostatickým měkkým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kartáčkem se snadným vyjímáním dosahuje zvýšeného výkonu sběru chlupů až o 50%. Uložená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 boxu na </a:t>
            </a: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příslušenství.</a:t>
            </a: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Ultra lehký, hmotnost pouze 600 g.</a:t>
            </a:r>
            <a:endParaRPr lang="cs-CZ" altLang="cs-CZ" sz="9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39932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06731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4265230"/>
            <a:ext cx="720000" cy="720000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4861983" y="4350337"/>
            <a:ext cx="828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OMYVATELNÝ FILTR EPA FILTR S OCHRANNOU KOVOVOU MŘÍZKOU</a:t>
            </a:r>
          </a:p>
        </p:txBody>
      </p:sp>
      <p:pic>
        <p:nvPicPr>
          <p:cNvPr id="2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1075067"/>
            <a:ext cx="720000" cy="72000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4856672" y="1275126"/>
            <a:ext cx="8626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SUCHÉ POUŽITÍ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1859927"/>
            <a:ext cx="720000" cy="72000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874229" y="2060222"/>
            <a:ext cx="82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 LEHKÝ, POUZE 600 G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57" y="5085927"/>
            <a:ext cx="720000" cy="720000"/>
          </a:xfrm>
          <a:prstGeom prst="rect">
            <a:avLst/>
          </a:prstGeom>
        </p:spPr>
      </p:pic>
      <p:sp>
        <p:nvSpPr>
          <p:cNvPr id="42" name="TextBox 22"/>
          <p:cNvSpPr txBox="1"/>
          <p:nvPr/>
        </p:nvSpPr>
        <p:spPr>
          <a:xfrm>
            <a:off x="4876093" y="5229714"/>
            <a:ext cx="80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VÝJIMAČNĚ VELKÁ SACÍ SÍLA ŽA 40 AW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34" y="5902561"/>
            <a:ext cx="720000" cy="720000"/>
          </a:xfrm>
          <a:prstGeom prst="rect">
            <a:avLst/>
          </a:prstGeom>
        </p:spPr>
      </p:pic>
      <p:sp>
        <p:nvSpPr>
          <p:cNvPr id="29" name="TextBox 22"/>
          <p:cNvSpPr txBox="1"/>
          <p:nvPr/>
        </p:nvSpPr>
        <p:spPr>
          <a:xfrm>
            <a:off x="4852138" y="6091691"/>
            <a:ext cx="90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MOTORIZOVANÁ ROTAČNÍ HUBICE NA ZVÍŘECÍ SRST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3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1888" r="84183" b="13193"/>
          <a:stretch/>
        </p:blipFill>
        <p:spPr bwMode="auto">
          <a:xfrm>
            <a:off x="4202431" y="1057911"/>
            <a:ext cx="684000" cy="684000"/>
          </a:xfrm>
          <a:prstGeom prst="flowChartConnector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Obrázek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12130" r="14097" b="14534"/>
          <a:stretch/>
        </p:blipFill>
        <p:spPr>
          <a:xfrm>
            <a:off x="4175760" y="1813560"/>
            <a:ext cx="720000" cy="720000"/>
          </a:xfrm>
          <a:prstGeom prst="flowChartConnector">
            <a:avLst/>
          </a:prstGeom>
        </p:spPr>
      </p:pic>
      <p:pic>
        <p:nvPicPr>
          <p:cNvPr id="35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42" y="2609759"/>
            <a:ext cx="720000" cy="720000"/>
          </a:xfrm>
          <a:prstGeom prst="rect">
            <a:avLst/>
          </a:prstGeom>
        </p:spPr>
      </p:pic>
      <p:sp>
        <p:nvSpPr>
          <p:cNvPr id="38" name="TextBox 22"/>
          <p:cNvSpPr txBox="1"/>
          <p:nvPr/>
        </p:nvSpPr>
        <p:spPr>
          <a:xfrm>
            <a:off x="4888171" y="2689290"/>
            <a:ext cx="827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VYSOCE VÝKONNÝ BEZKARTÁČOVÝ DIRECT IMPULSE MOTOR 120 W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01" y="3382704"/>
            <a:ext cx="720000" cy="720000"/>
          </a:xfrm>
          <a:prstGeom prst="rect">
            <a:avLst/>
          </a:prstGeom>
        </p:spPr>
      </p:pic>
      <p:sp>
        <p:nvSpPr>
          <p:cNvPr id="45" name="TextBox 22"/>
          <p:cNvSpPr txBox="1"/>
          <p:nvPr/>
        </p:nvSpPr>
        <p:spPr>
          <a:xfrm>
            <a:off x="4887430" y="3574373"/>
            <a:ext cx="82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VYJÍMATELNÁ BATERIE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"/>
          <p:cNvSpPr txBox="1"/>
          <p:nvPr/>
        </p:nvSpPr>
        <p:spPr>
          <a:xfrm>
            <a:off x="6036646" y="1044293"/>
            <a:ext cx="262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latin typeface="Gotham Narrow Bold" pitchFamily="50" charset="0"/>
              </a:defRPr>
            </a:lvl1pPr>
          </a:lstStyle>
          <a:p>
            <a:pPr defTabSz="457200"/>
            <a:r>
              <a:rPr lang="it-IT" dirty="0">
                <a:solidFill>
                  <a:srgbClr val="C00000"/>
                </a:solidFill>
                <a:latin typeface="Gotham Narrow Medium" pitchFamily="50" charset="0"/>
              </a:rPr>
              <a:t>H</a:t>
            </a:r>
            <a:r>
              <a:rPr lang="it-IT" dirty="0">
                <a:solidFill>
                  <a:prstClr val="black"/>
                </a:solidFill>
                <a:latin typeface="Gotham Narrow Medium" pitchFamily="50" charset="0"/>
              </a:rPr>
              <a:t>-HANDY </a:t>
            </a:r>
            <a:r>
              <a:rPr lang="it-IT" dirty="0">
                <a:solidFill>
                  <a:prstClr val="black"/>
                </a:solidFill>
                <a:latin typeface="Gotham Narrow Light" pitchFamily="50" charset="0"/>
              </a:rPr>
              <a:t>700</a:t>
            </a:r>
            <a:endParaRPr lang="it-IT" i="1" dirty="0">
              <a:solidFill>
                <a:prstClr val="black"/>
              </a:solidFill>
              <a:latin typeface="Gotham Narrow Light" pitchFamily="50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04630" y="4722166"/>
            <a:ext cx="299312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latin typeface="Arial" panose="020B0604020202020204" pitchFamily="34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Kód		</a:t>
            </a:r>
            <a:r>
              <a:rPr lang="cs-CZ" altLang="cs-CZ" sz="900" dirty="0" smtClean="0">
                <a:latin typeface="Arial" panose="020B0604020202020204" pitchFamily="34" charset="0"/>
              </a:rPr>
              <a:t>39300766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EAN kód		8059019010014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latin typeface="Arial" panose="020B0604020202020204" pitchFamily="34" charset="0"/>
              </a:rPr>
              <a:t>Barva</a:t>
            </a:r>
            <a:r>
              <a:rPr lang="cs-CZ" altLang="cs-CZ" sz="900" dirty="0">
                <a:latin typeface="Arial" panose="020B0604020202020204" pitchFamily="34" charset="0"/>
              </a:rPr>
              <a:t>		Tmavě šedá </a:t>
            </a:r>
            <a:endParaRPr lang="cs-CZ" altLang="cs-CZ" sz="9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latin typeface="Arial" panose="020B0604020202020204" pitchFamily="34" charset="0"/>
              </a:rPr>
              <a:t>	s tmavě platinovou</a:t>
            </a:r>
            <a:endParaRPr lang="cs-CZ" altLang="cs-CZ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Rozměry výrobku v x š x h (cm)	41,8 x 6,9 x 6,6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Čistá váha výrobku (kg)	0,66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Rozměry balení v x š x h (cm)	49 x 22,3 x 13,5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latin typeface="Arial" panose="020B0604020202020204" pitchFamily="34" charset="0"/>
              </a:rPr>
              <a:t>Hrubá váha s obalem (kg)	</a:t>
            </a:r>
            <a:r>
              <a:rPr lang="cs-CZ" altLang="cs-CZ" sz="900" dirty="0" smtClean="0">
                <a:latin typeface="Arial" panose="020B0604020202020204" pitchFamily="34" charset="0"/>
              </a:rPr>
              <a:t>2,59</a:t>
            </a:r>
            <a:endParaRPr lang="cs-CZ" altLang="cs-CZ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latin typeface="Arial" panose="020B0604020202020204" pitchFamily="34" charset="0"/>
            </a:endParaRPr>
          </a:p>
        </p:txBody>
      </p:sp>
      <p:pic>
        <p:nvPicPr>
          <p:cNvPr id="44" name="Immagine 33">
            <a:extLst>
              <a:ext uri="{FF2B5EF4-FFF2-40B4-BE49-F238E27FC236}">
                <a16:creationId xmlns:a16="http://schemas.microsoft.com/office/drawing/2014/main" xmlns="" id="{B014352D-F8A3-415C-9BFE-C0A2B272B6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34" y="2606034"/>
            <a:ext cx="720000" cy="718080"/>
          </a:xfrm>
          <a:prstGeom prst="flowChartConnector">
            <a:avLst/>
          </a:prstGeom>
        </p:spPr>
      </p:pic>
      <p:pic>
        <p:nvPicPr>
          <p:cNvPr id="46" name="Immagine 36">
            <a:extLst>
              <a:ext uri="{FF2B5EF4-FFF2-40B4-BE49-F238E27FC236}">
                <a16:creationId xmlns:a16="http://schemas.microsoft.com/office/drawing/2014/main" xmlns="" id="{2552D5EE-C785-4EAC-8CC5-A96F4BAFA6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79" y="3377654"/>
            <a:ext cx="720000" cy="720000"/>
          </a:xfrm>
          <a:prstGeom prst="ellipse">
            <a:avLst/>
          </a:prstGeom>
        </p:spPr>
      </p:pic>
      <p:pic>
        <p:nvPicPr>
          <p:cNvPr id="50" name="Immagine 29">
            <a:extLst>
              <a:ext uri="{FF2B5EF4-FFF2-40B4-BE49-F238E27FC236}">
                <a16:creationId xmlns:a16="http://schemas.microsoft.com/office/drawing/2014/main" xmlns="" id="{E3B62F4D-6C66-48AF-8EAD-5CAAB0C459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"/>
          <a:stretch/>
        </p:blipFill>
        <p:spPr>
          <a:xfrm>
            <a:off x="4166925" y="5091680"/>
            <a:ext cx="720000" cy="721064"/>
          </a:xfrm>
          <a:prstGeom prst="flowChartConnector">
            <a:avLst/>
          </a:prstGeom>
        </p:spPr>
      </p:pic>
      <p:pic>
        <p:nvPicPr>
          <p:cNvPr id="61" name="Immagine 11">
            <a:extLst>
              <a:ext uri="{FF2B5EF4-FFF2-40B4-BE49-F238E27FC236}">
                <a16:creationId xmlns:a16="http://schemas.microsoft.com/office/drawing/2014/main" xmlns="" id="{3070A51C-ACD6-4A4F-992C-A224E3EF5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4884" y="1671900"/>
            <a:ext cx="2137925" cy="3050322"/>
          </a:xfrm>
          <a:prstGeom prst="rect">
            <a:avLst/>
          </a:prstGeom>
        </p:spPr>
      </p:pic>
      <p:pic>
        <p:nvPicPr>
          <p:cNvPr id="62" name="Immagine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9E26561-9724-4476-BA58-F9EEECB828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9443" r="19479"/>
          <a:stretch/>
        </p:blipFill>
        <p:spPr>
          <a:xfrm>
            <a:off x="7965873" y="2585254"/>
            <a:ext cx="1078820" cy="759639"/>
          </a:xfrm>
          <a:prstGeom prst="parallelogram">
            <a:avLst>
              <a:gd name="adj" fmla="val 33044"/>
            </a:avLst>
          </a:prstGeom>
          <a:noFill/>
        </p:spPr>
      </p:pic>
      <p:grpSp>
        <p:nvGrpSpPr>
          <p:cNvPr id="63" name="Gruppo 9">
            <a:extLst>
              <a:ext uri="{FF2B5EF4-FFF2-40B4-BE49-F238E27FC236}">
                <a16:creationId xmlns:a16="http://schemas.microsoft.com/office/drawing/2014/main" xmlns="" id="{46DF0F7E-6E48-482E-B87F-0E8A2EC142C6}"/>
              </a:ext>
            </a:extLst>
          </p:cNvPr>
          <p:cNvGrpSpPr/>
          <p:nvPr/>
        </p:nvGrpSpPr>
        <p:grpSpPr>
          <a:xfrm>
            <a:off x="4167035" y="5935774"/>
            <a:ext cx="737252" cy="684000"/>
            <a:chOff x="20112" y="8481392"/>
            <a:chExt cx="1468969" cy="1389518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64" name="Immagine 39">
              <a:extLst>
                <a:ext uri="{FF2B5EF4-FFF2-40B4-BE49-F238E27FC236}">
                  <a16:creationId xmlns:a16="http://schemas.microsoft.com/office/drawing/2014/main" xmlns="" id="{B00B431C-94C5-45D7-A1C1-FA71AD34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" y="8857054"/>
              <a:ext cx="1405168" cy="576064"/>
            </a:xfrm>
            <a:prstGeom prst="flowChartConnector">
              <a:avLst/>
            </a:prstGeom>
            <a:grpFill/>
          </p:spPr>
        </p:pic>
        <p:sp>
          <p:nvSpPr>
            <p:cNvPr id="65" name="Ovale 7">
              <a:extLst>
                <a:ext uri="{FF2B5EF4-FFF2-40B4-BE49-F238E27FC236}">
                  <a16:creationId xmlns:a16="http://schemas.microsoft.com/office/drawing/2014/main" xmlns="" id="{9EB90AAB-460A-4996-A1C5-DFDE4BC690D8}"/>
                </a:ext>
              </a:extLst>
            </p:cNvPr>
            <p:cNvSpPr/>
            <p:nvPr/>
          </p:nvSpPr>
          <p:spPr bwMode="auto">
            <a:xfrm>
              <a:off x="20112" y="8481392"/>
              <a:ext cx="1430297" cy="1389518"/>
            </a:xfrm>
            <a:prstGeom prst="flowChartConnector">
              <a:avLst/>
            </a:prstGeom>
            <a:grp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7525414" y="148589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>PETS</a:t>
            </a:r>
            <a:endParaRPr lang="cs-CZ" dirty="0"/>
          </a:p>
        </p:txBody>
      </p:sp>
      <p:pic>
        <p:nvPicPr>
          <p:cNvPr id="48" name="Immagine 39">
            <a:extLst>
              <a:ext uri="{FF2B5EF4-FFF2-40B4-BE49-F238E27FC236}">
                <a16:creationId xmlns:a16="http://schemas.microsoft.com/office/drawing/2014/main" xmlns="" id="{B00B431C-94C5-45D7-A1C1-FA71AD3445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93" y="4418630"/>
            <a:ext cx="705232" cy="298496"/>
          </a:xfrm>
          <a:prstGeom prst="ellipse">
            <a:avLst/>
          </a:prstGeom>
        </p:spPr>
      </p:pic>
      <p:sp>
        <p:nvSpPr>
          <p:cNvPr id="49" name="Ovale 7">
            <a:extLst>
              <a:ext uri="{FF2B5EF4-FFF2-40B4-BE49-F238E27FC236}">
                <a16:creationId xmlns:a16="http://schemas.microsoft.com/office/drawing/2014/main" xmlns="" id="{9EB90AAB-460A-4996-A1C5-DFDE4BC690D8}"/>
              </a:ext>
            </a:extLst>
          </p:cNvPr>
          <p:cNvSpPr/>
          <p:nvPr/>
        </p:nvSpPr>
        <p:spPr bwMode="auto">
          <a:xfrm>
            <a:off x="4166925" y="4223975"/>
            <a:ext cx="717844" cy="720000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93</Words>
  <Application>Microsoft Office PowerPoint</Application>
  <PresentationFormat>Předvádění na obrazovce (4:3)</PresentationFormat>
  <Paragraphs>56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Webdings</vt:lpstr>
      <vt:lpstr>Motiv Office</vt:lpstr>
      <vt:lpstr>HH710PPT 011 pets – ruční bezSÁČKOVÝ vysavač H-HANDY 700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Martina Křižáková</cp:lastModifiedBy>
  <cp:revision>107</cp:revision>
  <cp:lastPrinted>2016-03-31T14:41:45Z</cp:lastPrinted>
  <dcterms:created xsi:type="dcterms:W3CDTF">2016-03-31T13:54:55Z</dcterms:created>
  <dcterms:modified xsi:type="dcterms:W3CDTF">2020-07-29T11:05:42Z</dcterms:modified>
</cp:coreProperties>
</file>