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62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  <a:extLst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4" y="127962"/>
            <a:ext cx="8462513" cy="432048"/>
          </a:xfrm>
        </p:spPr>
        <p:txBody>
          <a:bodyPr>
            <a:normAutofit fontScale="90000"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HGO320H 011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robotický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vysavač </a:t>
            </a:r>
            <a:r>
              <a:rPr lang="it-IT" sz="2700" dirty="0">
                <a:solidFill>
                  <a:srgbClr val="C00000"/>
                </a:solidFill>
                <a:latin typeface="Gotham Narrow Medium" pitchFamily="50" charset="0"/>
                <a:ea typeface="+mn-ea"/>
                <a:cs typeface="+mn-cs"/>
              </a:rPr>
              <a:t>H</a:t>
            </a:r>
            <a:r>
              <a:rPr lang="it-IT" sz="2700" dirty="0">
                <a:solidFill>
                  <a:schemeClr val="tx1"/>
                </a:solidFill>
                <a:latin typeface="Gotham Narrow Medium" pitchFamily="50" charset="0"/>
                <a:ea typeface="+mn-ea"/>
                <a:cs typeface="+mn-cs"/>
              </a:rPr>
              <a:t>-GO 300 HYDRO </a:t>
            </a:r>
            <a:r>
              <a:rPr lang="it-IT" sz="2000" i="1" dirty="0">
                <a:solidFill>
                  <a:prstClr val="black"/>
                </a:solidFill>
                <a:latin typeface="Gotham Narrow Light" pitchFamily="50" charset="0"/>
              </a:rPr>
              <a:t/>
            </a:r>
            <a:br>
              <a:rPr lang="it-IT" sz="2000" i="1" dirty="0">
                <a:solidFill>
                  <a:prstClr val="black"/>
                </a:solidFill>
                <a:latin typeface="Gotham Narrow Light" pitchFamily="50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6457"/>
            <a:ext cx="9036539" cy="370936"/>
          </a:xfrm>
        </p:spPr>
        <p:txBody>
          <a:bodyPr>
            <a:no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Pokročilá gyroskopická navigace, 2v1 suché vysávání a mokré vytírání mopem v jednom kroku, 120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provoz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112145" y="751989"/>
            <a:ext cx="4136407" cy="6166395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Systém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navigace: Pokročilá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gyroskopická technologie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poskytuje přesné 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směrové horizontální, polohové, rychlostní a akcelerační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signály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pro pravidelnější a přesnější navigaci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Lepší navigace zaručuje efektivnější využití energie z baterie, větší vysátou/vytřenou plochu na jedno nabití.</a:t>
            </a:r>
          </a:p>
          <a:p>
            <a:pPr>
              <a:spcBef>
                <a:spcPct val="0"/>
              </a:spcBef>
            </a:pP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Funkce		Vysávání a vytírání mopem najednou</a:t>
            </a: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Konektivita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Ne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Hlasová funkce Info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Voice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Ano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provozu		120 min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Hladina hluku (dB(A))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65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Napětí baterie (V)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14,8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baterie		Lithium Ion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dobíjení (hod)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4 – 5 (první nabití 8 hod)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Typ motoru		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Bezkartáčový (vysoký výkon vysávání)</a:t>
            </a: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Funkce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výbava</a:t>
            </a: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Nastavení výkonu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2 úrovně (Eco, Standard)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Rotující kartáč		na všechny podlahy včetně koberců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Nádoba na vodu		150 ml + mop na mokré vytírání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Senzory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proti pádu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Ano (3)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Bezdotykové senzory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Automatický návrat do základny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Ano (v případě blížícího se vybití)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LCD/ LED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displej	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Ne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Počet programů vysávání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5 (Auto, Paralelní, Okraje, Bod, Manuální)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Funkce programování	</a:t>
            </a:r>
            <a:r>
              <a:rPr lang="pt-BR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Ano (</a:t>
            </a:r>
            <a:r>
              <a:rPr lang="pt-BR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týdenní)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Systém filtrace	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Omyvatelný EPA filtr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Dálkový ovladač	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Ano s LCD displejem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Měkký doraz	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Postranní kartáček	2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Virtuální zeď	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Ne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Objem nádoby na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prach/ vodu (l)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0,6/ 0,125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Příslušenství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Nabíjecí základna a nabíječka	Ano 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Nádoba na vodu		Ano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Mop		2 ks (z toho 1 ks náhradní)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Postranní kartáčky	4 ks (z toho 2 ks náhradní)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Filtr		2 ks (z toho 1 ks náhradní)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Čistící kartáček		1ks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Logistická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Kód	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38383000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EAN kód		8059019008349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Barva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Lesklá černá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výrobku v x š x h (cm)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8,5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32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32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váha výrobku (kg)	2,4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balení v x š x h (cm)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14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37,5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47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Hrubá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váha s obalem (kg)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4,3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65810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067314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2660720"/>
            <a:ext cx="720000" cy="720000"/>
          </a:xfrm>
          <a:prstGeom prst="rect">
            <a:avLst/>
          </a:prstGeom>
        </p:spPr>
      </p:pic>
      <p:sp>
        <p:nvSpPr>
          <p:cNvPr id="37" name="TextBox 22"/>
          <p:cNvSpPr txBox="1"/>
          <p:nvPr/>
        </p:nvSpPr>
        <p:spPr>
          <a:xfrm>
            <a:off x="4879235" y="2840713"/>
            <a:ext cx="82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 BATERIE BEZ PAMĚŤOVÉHO EFEKTU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1075067"/>
            <a:ext cx="720000" cy="720000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4848046" y="1257876"/>
            <a:ext cx="86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POKROČILÁ GYROSKOPICKÁ NAVIGACE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1859927"/>
            <a:ext cx="720000" cy="72000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874229" y="1870450"/>
            <a:ext cx="827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2v1 </a:t>
            </a:r>
          </a:p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SUCHÉ  VYSÁVÁNÍ</a:t>
            </a:r>
          </a:p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 MOKRÉ VYTÍRÁNÍ </a:t>
            </a:r>
          </a:p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JEDNOM </a:t>
            </a:r>
          </a:p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KROKU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57" y="3481417"/>
            <a:ext cx="720000" cy="720000"/>
          </a:xfrm>
          <a:prstGeom prst="rect">
            <a:avLst/>
          </a:prstGeom>
        </p:spPr>
      </p:pic>
      <p:sp>
        <p:nvSpPr>
          <p:cNvPr id="42" name="TextBox 22"/>
          <p:cNvSpPr txBox="1"/>
          <p:nvPr/>
        </p:nvSpPr>
        <p:spPr>
          <a:xfrm>
            <a:off x="4856671" y="3694212"/>
            <a:ext cx="852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SENZORY PROTI PÁDU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34" y="4298051"/>
            <a:ext cx="720000" cy="720000"/>
          </a:xfrm>
          <a:prstGeom prst="rect">
            <a:avLst/>
          </a:prstGeom>
        </p:spPr>
      </p:pic>
      <p:sp>
        <p:nvSpPr>
          <p:cNvPr id="29" name="TextBox 22"/>
          <p:cNvSpPr txBox="1"/>
          <p:nvPr/>
        </p:nvSpPr>
        <p:spPr>
          <a:xfrm>
            <a:off x="4903170" y="4485710"/>
            <a:ext cx="78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BEZDOTYKOVÝ SENZOR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36" y="5071552"/>
            <a:ext cx="720000" cy="720000"/>
          </a:xfrm>
          <a:prstGeom prst="rect">
            <a:avLst/>
          </a:prstGeom>
        </p:spPr>
      </p:pic>
      <p:sp>
        <p:nvSpPr>
          <p:cNvPr id="45" name="TextBox 22"/>
          <p:cNvSpPr txBox="1"/>
          <p:nvPr/>
        </p:nvSpPr>
        <p:spPr>
          <a:xfrm>
            <a:off x="4862977" y="5153663"/>
            <a:ext cx="89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DÁLKOVÝ OVLADAČ </a:t>
            </a:r>
          </a:p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TÝDENNÍ PROGRAMOVÁNÍ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5" y="5839304"/>
            <a:ext cx="720000" cy="720000"/>
          </a:xfrm>
          <a:prstGeom prst="rect">
            <a:avLst/>
          </a:prstGeom>
        </p:spPr>
      </p:pic>
      <p:sp>
        <p:nvSpPr>
          <p:cNvPr id="49" name="TextBox 22"/>
          <p:cNvSpPr txBox="1"/>
          <p:nvPr/>
        </p:nvSpPr>
        <p:spPr>
          <a:xfrm>
            <a:off x="4917548" y="5963152"/>
            <a:ext cx="78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AUTOMATICKÝ NÁVRAT DO NABÍJECÍ ZÁKLADNY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9" descr="C:\Users\marke86\Desktop\Robocom3\LOWBOT ___icons\LOWBOT ___icons_Page_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14056" r="17044" b="11704"/>
          <a:stretch/>
        </p:blipFill>
        <p:spPr bwMode="auto">
          <a:xfrm>
            <a:off x="4182130" y="2649026"/>
            <a:ext cx="720000" cy="7200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13">
            <a:extLst>
              <a:ext uri="{FF2B5EF4-FFF2-40B4-BE49-F238E27FC236}">
                <a16:creationId xmlns="" xmlns:a16="http://schemas.microsoft.com/office/drawing/2014/main" id="{E61DFF5D-18F2-4650-8C51-57F67F51DE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b="5167"/>
          <a:stretch/>
        </p:blipFill>
        <p:spPr>
          <a:xfrm>
            <a:off x="5821743" y="2840713"/>
            <a:ext cx="3214796" cy="3086537"/>
          </a:xfrm>
          <a:prstGeom prst="rect">
            <a:avLst/>
          </a:prstGeom>
        </p:spPr>
      </p:pic>
      <p:grpSp>
        <p:nvGrpSpPr>
          <p:cNvPr id="35" name="Gruppo 15">
            <a:extLst>
              <a:ext uri="{FF2B5EF4-FFF2-40B4-BE49-F238E27FC236}">
                <a16:creationId xmlns="" xmlns:a16="http://schemas.microsoft.com/office/drawing/2014/main" id="{D0EB52B3-2939-462C-B1FB-63EEF3CADE86}"/>
              </a:ext>
            </a:extLst>
          </p:cNvPr>
          <p:cNvGrpSpPr/>
          <p:nvPr/>
        </p:nvGrpSpPr>
        <p:grpSpPr>
          <a:xfrm>
            <a:off x="7199784" y="1441881"/>
            <a:ext cx="1944216" cy="1731733"/>
            <a:chOff x="1379550" y="532447"/>
            <a:chExt cx="1944216" cy="1731733"/>
          </a:xfrm>
        </p:grpSpPr>
        <p:pic>
          <p:nvPicPr>
            <p:cNvPr id="38" name="Immagine 12">
              <a:extLst>
                <a:ext uri="{FF2B5EF4-FFF2-40B4-BE49-F238E27FC236}">
                  <a16:creationId xmlns="" xmlns:a16="http://schemas.microsoft.com/office/drawing/2014/main" id="{74402B7D-1453-44E7-94F5-10C8CD44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9550" y="532447"/>
              <a:ext cx="1944216" cy="1731733"/>
            </a:xfrm>
            <a:prstGeom prst="rect">
              <a:avLst/>
            </a:prstGeom>
          </p:spPr>
        </p:pic>
        <p:sp>
          <p:nvSpPr>
            <p:cNvPr id="40" name="Rettangolo 14">
              <a:extLst>
                <a:ext uri="{FF2B5EF4-FFF2-40B4-BE49-F238E27FC236}">
                  <a16:creationId xmlns="" xmlns:a16="http://schemas.microsoft.com/office/drawing/2014/main" id="{9CEC1B44-724B-4B4E-AD3B-8E9BB02AF3D3}"/>
                </a:ext>
              </a:extLst>
            </p:cNvPr>
            <p:cNvSpPr/>
            <p:nvPr/>
          </p:nvSpPr>
          <p:spPr bwMode="auto">
            <a:xfrm>
              <a:off x="1379550" y="920551"/>
              <a:ext cx="371025" cy="6637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9" name="Immagine 2">
            <a:extLst>
              <a:ext uri="{FF2B5EF4-FFF2-40B4-BE49-F238E27FC236}">
                <a16:creationId xmlns:a16="http://schemas.microsoft.com/office/drawing/2014/main" xmlns="" id="{0210A2E1-3AE1-499E-87C4-24BE1A10749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5553" r="22681"/>
          <a:stretch/>
        </p:blipFill>
        <p:spPr>
          <a:xfrm>
            <a:off x="4184391" y="1057816"/>
            <a:ext cx="720000" cy="720000"/>
          </a:xfrm>
          <a:prstGeom prst="flowChartConnector">
            <a:avLst/>
          </a:prstGeom>
        </p:spPr>
      </p:pic>
      <p:pic>
        <p:nvPicPr>
          <p:cNvPr id="44" name="Immagine 9">
            <a:extLst>
              <a:ext uri="{FF2B5EF4-FFF2-40B4-BE49-F238E27FC236}">
                <a16:creationId xmlns:a16="http://schemas.microsoft.com/office/drawing/2014/main" xmlns="" id="{85289F06-856A-4EEA-872F-CE7DF7CAF9DE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189261" y="1878367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6" name="Immagine 6">
            <a:extLst>
              <a:ext uri="{FF2B5EF4-FFF2-40B4-BE49-F238E27FC236}">
                <a16:creationId xmlns:a16="http://schemas.microsoft.com/office/drawing/2014/main" xmlns="" id="{FF9A86AC-6B75-45F9-B1CF-FC6CFB991F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412" t="21236" r="992" b="-1"/>
          <a:stretch/>
        </p:blipFill>
        <p:spPr>
          <a:xfrm>
            <a:off x="4192136" y="3477789"/>
            <a:ext cx="720000" cy="727256"/>
          </a:xfrm>
          <a:prstGeom prst="flowChartConnector">
            <a:avLst/>
          </a:prstGeom>
        </p:spPr>
      </p:pic>
      <p:pic>
        <p:nvPicPr>
          <p:cNvPr id="50" name="Immagine 7">
            <a:extLst>
              <a:ext uri="{FF2B5EF4-FFF2-40B4-BE49-F238E27FC236}">
                <a16:creationId xmlns:a16="http://schemas.microsoft.com/office/drawing/2014/main" xmlns="" id="{443B3EC2-9CA5-4712-B281-D2A0EA3A988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603" t="-645" r="3055" b="-1"/>
          <a:stretch/>
        </p:blipFill>
        <p:spPr>
          <a:xfrm>
            <a:off x="4199175" y="4295954"/>
            <a:ext cx="717882" cy="698786"/>
          </a:xfrm>
          <a:prstGeom prst="flowChartConnector">
            <a:avLst/>
          </a:prstGeom>
        </p:spPr>
      </p:pic>
      <p:pic>
        <p:nvPicPr>
          <p:cNvPr id="51" name="Immagine 8">
            <a:extLst>
              <a:ext uri="{FF2B5EF4-FFF2-40B4-BE49-F238E27FC236}">
                <a16:creationId xmlns:a16="http://schemas.microsoft.com/office/drawing/2014/main" xmlns="" id="{33C03C1F-A2EC-4628-A1C7-6211C88359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87" t="-2664" r="40472" b="-3496"/>
          <a:stretch/>
        </p:blipFill>
        <p:spPr>
          <a:xfrm>
            <a:off x="4213483" y="5073933"/>
            <a:ext cx="713100" cy="720000"/>
          </a:xfrm>
          <a:prstGeom prst="flowChartConnector">
            <a:avLst/>
          </a:prstGeom>
        </p:spPr>
      </p:pic>
      <p:pic>
        <p:nvPicPr>
          <p:cNvPr id="52" name="Immagine 11">
            <a:extLst>
              <a:ext uri="{FF2B5EF4-FFF2-40B4-BE49-F238E27FC236}">
                <a16:creationId xmlns:a16="http://schemas.microsoft.com/office/drawing/2014/main" xmlns="" id="{C4067507-CD79-437C-87A2-F735E6855C2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19" r="39789"/>
          <a:stretch/>
        </p:blipFill>
        <p:spPr>
          <a:xfrm>
            <a:off x="4189521" y="5839304"/>
            <a:ext cx="720000" cy="723439"/>
          </a:xfrm>
          <a:prstGeom prst="flowChartConnector">
            <a:avLst/>
          </a:prstGeom>
        </p:spPr>
      </p:pic>
      <p:sp>
        <p:nvSpPr>
          <p:cNvPr id="53" name="CasellaDiTesto 3"/>
          <p:cNvSpPr txBox="1"/>
          <p:nvPr/>
        </p:nvSpPr>
        <p:spPr>
          <a:xfrm>
            <a:off x="5795282" y="906965"/>
            <a:ext cx="262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latin typeface="Gotham Narrow Bold" pitchFamily="50" charset="0"/>
              </a:defRPr>
            </a:lvl1pPr>
          </a:lstStyle>
          <a:p>
            <a:pPr defTabSz="457200"/>
            <a:r>
              <a:rPr lang="it-IT" dirty="0">
                <a:solidFill>
                  <a:srgbClr val="C00000"/>
                </a:solidFill>
                <a:latin typeface="Gotham Narrow Medium" pitchFamily="50" charset="0"/>
              </a:rPr>
              <a:t>H</a:t>
            </a:r>
            <a:r>
              <a:rPr lang="it-IT" dirty="0">
                <a:solidFill>
                  <a:prstClr val="black"/>
                </a:solidFill>
                <a:latin typeface="Gotham Narrow Medium" pitchFamily="50" charset="0"/>
              </a:rPr>
              <a:t>-GO </a:t>
            </a:r>
            <a:r>
              <a:rPr lang="it-IT" dirty="0">
                <a:solidFill>
                  <a:prstClr val="black"/>
                </a:solidFill>
                <a:latin typeface="Gotham Narrow Light" pitchFamily="50" charset="0"/>
              </a:rPr>
              <a:t>300 </a:t>
            </a:r>
            <a:r>
              <a:rPr lang="it-IT" sz="2000" dirty="0">
                <a:solidFill>
                  <a:prstClr val="black"/>
                </a:solidFill>
                <a:latin typeface="Gotham Narrow Light" pitchFamily="50" charset="0"/>
              </a:rPr>
              <a:t>HYDRO</a:t>
            </a:r>
            <a:r>
              <a:rPr lang="it-IT" dirty="0">
                <a:solidFill>
                  <a:prstClr val="black"/>
                </a:solidFill>
                <a:latin typeface="Gotham Narrow Light" pitchFamily="50" charset="0"/>
              </a:rPr>
              <a:t> </a:t>
            </a:r>
            <a:endParaRPr lang="it-IT" i="1" dirty="0">
              <a:solidFill>
                <a:prstClr val="black"/>
              </a:solidFill>
              <a:latin typeface="Gotham Narrow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</TotalTime>
  <Words>66</Words>
  <Application>Microsoft Office PowerPoint</Application>
  <PresentationFormat>Předvádění na obrazovce (4:3)</PresentationFormat>
  <Paragraphs>61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HGO320H 011 – robotický vysavač H-GO 300 HYDRO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Martina Křižáková</cp:lastModifiedBy>
  <cp:revision>131</cp:revision>
  <cp:lastPrinted>2016-03-31T14:41:45Z</cp:lastPrinted>
  <dcterms:created xsi:type="dcterms:W3CDTF">2016-03-31T13:54:55Z</dcterms:created>
  <dcterms:modified xsi:type="dcterms:W3CDTF">2020-04-22T07:27:35Z</dcterms:modified>
</cp:coreProperties>
</file>