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5" autoAdjust="0"/>
    <p:restoredTop sz="95306" autoAdjust="0"/>
  </p:normalViewPr>
  <p:slideViewPr>
    <p:cSldViewPr>
      <p:cViewPr varScale="1">
        <p:scale>
          <a:sx n="116" d="100"/>
          <a:sy n="116" d="100"/>
        </p:scale>
        <p:origin x="-22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7FE43-3778-477C-BFA6-09A7B0C0FDC5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B5B81-5E57-4DDE-8162-37E1458AA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B5B81-5E57-4DDE-8162-37E1458AAC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F88E2-DFC0-42AF-9720-2361E34EAF79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4273-A489-4915-9E0F-F18AF49BD9F0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59600" y="188913"/>
            <a:ext cx="1924050" cy="58785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82688" y="188913"/>
            <a:ext cx="5624512" cy="58785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B32A-D979-4660-8E9E-5E7C5BD80EA5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D0E99-F7F0-4EFA-8E73-8BB2AD6E4B9A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FF44-7F82-4264-AE21-07A3C603044C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7719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1750" y="1600200"/>
            <a:ext cx="3771900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2580-7713-4B8E-8B27-9A88D8C57F6A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D52F-B5D7-4722-861C-5D352A4FB0A0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C5921-1B7C-46C6-A3B9-FAE4DB55022B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4650-A099-4CA0-B831-4247635B4937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7D72-D0EF-4C0E-8CF0-1965815F6F75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A4359-B50E-455E-99DC-2F6C663917E0}" type="slidenum">
              <a:rPr lang="fr-FR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2688" y="188913"/>
            <a:ext cx="7680325" cy="6477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696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953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ja-JP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2775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charset="0"/>
                <a:ea typeface="ＭＳ Ｐゴシック" pitchFamily="1" charset="-128"/>
              </a:defRPr>
            </a:lvl1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174478-C53C-4C9E-9C32-FBAAD172B6F4}" type="slidenum">
              <a:rPr lang="fr-FR" altLang="ja-JP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altLang="ja-JP">
              <a:solidFill>
                <a:srgbClr val="000000"/>
              </a:solidFill>
            </a:endParaRPr>
          </a:p>
        </p:txBody>
      </p:sp>
      <p:pic>
        <p:nvPicPr>
          <p:cNvPr id="1031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0" y="0"/>
            <a:ext cx="110966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11"/>
        </a:buClr>
        <a:buFont typeface="Wingdings 2" pitchFamily="18" charset="2"/>
        <a:buChar char="¢"/>
        <a:defRPr sz="2400" b="1">
          <a:solidFill>
            <a:srgbClr val="8E858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000" b="1">
          <a:solidFill>
            <a:srgbClr val="8E858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1900" b="1">
          <a:solidFill>
            <a:srgbClr val="8E858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 b="1">
          <a:solidFill>
            <a:srgbClr val="8E858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900" b="1">
          <a:solidFill>
            <a:srgbClr val="8E858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4716016" y="1040225"/>
            <a:ext cx="4248472" cy="483209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Čerstvé  vynikající džusy obsahující maximum vitamínů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Vylepšená technologie studeného lisování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Odšťavňuje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veškeré ovoce a zeleninu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Kontinuální lisování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Ergonomické použití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Tichý chod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Servírování přímo do skleničky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1 nerezový filtr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1 rychlost se zpětným chodem pro optimální výsledky získané lisováním jakéhokoliv druhu ovoce či zeleniny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1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pěchovač</a:t>
            </a:r>
            <a:endParaRPr lang="cs-CZ" sz="1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2 nádoby o obsahu 0,8 l 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Drip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 – stop systém proti odkapávání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1 kartáč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Příkon 200W</a:t>
            </a: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Možnost mytí v myčce: filtry, víko, nádoby na </a:t>
            </a:r>
            <a:r>
              <a:rPr lang="cs-CZ" sz="1400" dirty="0" err="1" smtClean="0">
                <a:solidFill>
                  <a:srgbClr val="8E8581"/>
                </a:solidFill>
                <a:latin typeface="Calibri" pitchFamily="34" charset="0"/>
              </a:rPr>
              <a:t>štávu</a:t>
            </a:r>
            <a:r>
              <a:rPr lang="cs-CZ" sz="1400" dirty="0" smtClean="0">
                <a:solidFill>
                  <a:srgbClr val="8E8581"/>
                </a:solidFill>
                <a:latin typeface="Calibri" pitchFamily="34" charset="0"/>
              </a:rPr>
              <a:t>, nádoba na odpad</a:t>
            </a:r>
          </a:p>
          <a:p>
            <a:pPr marL="273050" indent="-266700">
              <a:buClr>
                <a:srgbClr val="CE1111"/>
              </a:buClr>
            </a:pP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273050" indent="-266700">
              <a:buClr>
                <a:srgbClr val="CE1111"/>
              </a:buClr>
              <a:buFont typeface="Wingdings 2" pitchFamily="18" charset="2"/>
              <a:buChar char="¢"/>
            </a:pPr>
            <a:endParaRPr lang="cs-CZ" sz="1400" b="1" dirty="0" smtClean="0">
              <a:solidFill>
                <a:srgbClr val="8E8581"/>
              </a:solidFill>
              <a:latin typeface="Calibri" pitchFamily="34" charset="0"/>
            </a:endParaRPr>
          </a:p>
          <a:p>
            <a:pPr marL="273050" indent="-266700">
              <a:buClr>
                <a:srgbClr val="CE1111"/>
              </a:buClr>
            </a:pPr>
            <a:endParaRPr lang="cs-CZ" sz="1400" dirty="0" smtClean="0">
              <a:solidFill>
                <a:srgbClr val="8E8581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403350" y="0"/>
            <a:ext cx="774065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kern="0" dirty="0" smtClean="0">
                <a:solidFill>
                  <a:srgbClr val="FFFFFF"/>
                </a:solidFill>
                <a:latin typeface="Calibri" pitchFamily="34" charset="0"/>
                <a:cs typeface="+mj-cs"/>
              </a:rPr>
              <a:t>Odšťavňovač </a:t>
            </a:r>
            <a:r>
              <a:rPr lang="cs-CZ" sz="2400" b="1" kern="0" dirty="0" err="1" smtClean="0">
                <a:solidFill>
                  <a:srgbClr val="FFFFFF"/>
                </a:solidFill>
                <a:latin typeface="Calibri" pitchFamily="34" charset="0"/>
                <a:cs typeface="+mj-cs"/>
              </a:rPr>
              <a:t>Tefal</a:t>
            </a:r>
            <a:r>
              <a:rPr lang="cs-CZ" sz="2400" b="1" kern="0" dirty="0" smtClean="0">
                <a:solidFill>
                  <a:srgbClr val="FFFFFF"/>
                </a:solidFill>
                <a:latin typeface="Calibri" pitchFamily="34" charset="0"/>
                <a:cs typeface="+mj-cs"/>
              </a:rPr>
              <a:t> </a:t>
            </a:r>
            <a:r>
              <a:rPr lang="cs-CZ" sz="2400" b="1" kern="0" dirty="0" err="1" smtClean="0">
                <a:solidFill>
                  <a:srgbClr val="FFFFFF"/>
                </a:solidFill>
                <a:latin typeface="Calibri" pitchFamily="34" charset="0"/>
              </a:rPr>
              <a:t>Infiny</a:t>
            </a:r>
            <a:r>
              <a:rPr lang="cs-CZ" sz="2400" b="1" kern="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cs-CZ" sz="2400" b="1" kern="0" dirty="0" err="1" smtClean="0">
                <a:solidFill>
                  <a:srgbClr val="FFFFFF"/>
                </a:solidFill>
                <a:latin typeface="Calibri" pitchFamily="34" charset="0"/>
              </a:rPr>
              <a:t>Juice</a:t>
            </a:r>
            <a:r>
              <a:rPr lang="cs-CZ" sz="2400" b="1" kern="0" dirty="0" smtClean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lang="cs-CZ" sz="2400" b="1" kern="0" dirty="0" err="1" smtClean="0">
                <a:solidFill>
                  <a:srgbClr val="FFFFFF"/>
                </a:solidFill>
                <a:latin typeface="Calibri" pitchFamily="34" charset="0"/>
              </a:rPr>
              <a:t>Ref</a:t>
            </a:r>
            <a:r>
              <a:rPr lang="cs-CZ" sz="2400" b="1" kern="0" dirty="0" smtClean="0">
                <a:solidFill>
                  <a:srgbClr val="FFFFFF"/>
                </a:solidFill>
                <a:latin typeface="Calibri" pitchFamily="34" charset="0"/>
              </a:rPr>
              <a:t>.: ZC255B38</a:t>
            </a:r>
            <a:endParaRPr lang="cs-CZ" sz="2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</a:endParaRPr>
          </a:p>
        </p:txBody>
      </p:sp>
      <p:pic>
        <p:nvPicPr>
          <p:cNvPr id="21" name="Picture 2" descr="X:\Marketing\VÝROBKOVÁ DATABÁZE_Product_database\1. ACTUAL PRODUCTS\PRODUCTS_TEFAL ELEKTRO\000-Logo\Logo tef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15806"/>
            <a:ext cx="1893507" cy="453554"/>
          </a:xfrm>
          <a:prstGeom prst="rect">
            <a:avLst/>
          </a:prstGeom>
          <a:noFill/>
        </p:spPr>
      </p:pic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1403350" y="0"/>
            <a:ext cx="0" cy="616585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 l="40030"/>
          <a:stretch>
            <a:fillRect/>
          </a:stretch>
        </p:blipFill>
        <p:spPr bwMode="auto">
          <a:xfrm>
            <a:off x="1691680" y="2420888"/>
            <a:ext cx="2160240" cy="282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 l="66247" t="51050" r="25741" b="34250"/>
          <a:stretch>
            <a:fillRect/>
          </a:stretch>
        </p:blipFill>
        <p:spPr bwMode="auto">
          <a:xfrm>
            <a:off x="179512" y="1772816"/>
            <a:ext cx="1152128" cy="124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Skupina 26"/>
          <p:cNvGrpSpPr/>
          <p:nvPr/>
        </p:nvGrpSpPr>
        <p:grpSpPr>
          <a:xfrm>
            <a:off x="1619672" y="620688"/>
            <a:ext cx="2736304" cy="876076"/>
            <a:chOff x="1619672" y="620688"/>
            <a:chExt cx="2736304" cy="876076"/>
          </a:xfrm>
        </p:grpSpPr>
        <p:pic>
          <p:nvPicPr>
            <p:cNvPr id="22" name="Picture -581"/>
            <p:cNvPicPr>
              <a:picLocks noChangeAspect="1" noChangeArrowheads="1"/>
            </p:cNvPicPr>
            <p:nvPr/>
          </p:nvPicPr>
          <p:blipFill>
            <a:blip r:embed="rId6" cstate="print"/>
            <a:srcRect l="33974" t="30775" r="36553" b="18254"/>
            <a:stretch>
              <a:fillRect/>
            </a:stretch>
          </p:blipFill>
          <p:spPr bwMode="auto">
            <a:xfrm>
              <a:off x="3275856" y="620688"/>
              <a:ext cx="576064" cy="876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Skupina 25"/>
            <p:cNvGrpSpPr/>
            <p:nvPr/>
          </p:nvGrpSpPr>
          <p:grpSpPr>
            <a:xfrm>
              <a:off x="1619672" y="620688"/>
              <a:ext cx="2736304" cy="836712"/>
              <a:chOff x="1619672" y="620688"/>
              <a:chExt cx="2736304" cy="836712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373" t="54198" r="80638" b="6468"/>
              <a:stretch>
                <a:fillRect/>
              </a:stretch>
            </p:blipFill>
            <p:spPr bwMode="auto">
              <a:xfrm>
                <a:off x="2771800" y="620688"/>
                <a:ext cx="576064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-58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42764" t="34643" r="39035" b="20952"/>
              <a:stretch>
                <a:fillRect/>
              </a:stretch>
            </p:blipFill>
            <p:spPr bwMode="auto">
              <a:xfrm>
                <a:off x="1619672" y="620688"/>
                <a:ext cx="597220" cy="83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-58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7493" t="36985" r="42372" b="39206"/>
              <a:stretch>
                <a:fillRect/>
              </a:stretch>
            </p:blipFill>
            <p:spPr bwMode="auto">
              <a:xfrm>
                <a:off x="2195736" y="620688"/>
                <a:ext cx="591633" cy="815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-58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39455" t="45059" r="43199" b="31132"/>
              <a:stretch>
                <a:fillRect/>
              </a:stretch>
            </p:blipFill>
            <p:spPr bwMode="auto">
              <a:xfrm>
                <a:off x="3779912" y="620688"/>
                <a:ext cx="576064" cy="82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Obrázek 23" descr="3_ZC255B38DRIPSTOP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75856" y="5589240"/>
            <a:ext cx="936104" cy="936104"/>
          </a:xfrm>
          <a:prstGeom prst="rect">
            <a:avLst/>
          </a:prstGeom>
        </p:spPr>
      </p:pic>
      <p:pic>
        <p:nvPicPr>
          <p:cNvPr id="25" name="Obrázek 24" descr="4_ZC255B38FILT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54753" y="5589240"/>
            <a:ext cx="949095" cy="948092"/>
          </a:xfrm>
          <a:prstGeom prst="rect">
            <a:avLst/>
          </a:prstGeom>
        </p:spPr>
      </p:pic>
      <p:pic>
        <p:nvPicPr>
          <p:cNvPr id="28" name="Obrázek 27" descr="5_ZC255B38JUICEJUG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64088" y="5588173"/>
            <a:ext cx="1008112" cy="1009179"/>
          </a:xfrm>
          <a:prstGeom prst="rect">
            <a:avLst/>
          </a:prstGeom>
        </p:spPr>
      </p:pic>
      <p:pic>
        <p:nvPicPr>
          <p:cNvPr id="29" name="Obrázek 28" descr="6_ZC255B38PERFORMANC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83968" y="5589240"/>
            <a:ext cx="984196" cy="984196"/>
          </a:xfrm>
          <a:prstGeom prst="rect">
            <a:avLst/>
          </a:prstGeom>
        </p:spPr>
      </p:pic>
      <p:pic>
        <p:nvPicPr>
          <p:cNvPr id="30" name="Obrázek 29" descr="7_ZC255B38QUIET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1520" y="3111068"/>
            <a:ext cx="936104" cy="936104"/>
          </a:xfrm>
          <a:prstGeom prst="rect">
            <a:avLst/>
          </a:prstGeom>
        </p:spPr>
      </p:pic>
      <p:pic>
        <p:nvPicPr>
          <p:cNvPr id="31" name="Obrázek 30" descr="8_ZC255B38TUB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1520" y="4077072"/>
            <a:ext cx="972228" cy="972228"/>
          </a:xfrm>
          <a:prstGeom prst="rect">
            <a:avLst/>
          </a:prstGeom>
        </p:spPr>
      </p:pic>
      <p:pic>
        <p:nvPicPr>
          <p:cNvPr id="32" name="Obrázek 31" descr="9_ZC255B38VITAMIN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1520" y="5085184"/>
            <a:ext cx="978012" cy="978012"/>
          </a:xfrm>
          <a:prstGeom prst="rect">
            <a:avLst/>
          </a:prstGeom>
        </p:spPr>
      </p:pic>
      <p:pic>
        <p:nvPicPr>
          <p:cNvPr id="33" name="Obrázek 32" descr="10_ZC255B38USP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08304" y="5592139"/>
            <a:ext cx="1638060" cy="1077221"/>
          </a:xfrm>
          <a:prstGeom prst="rect">
            <a:avLst/>
          </a:prstGeom>
        </p:spPr>
      </p:pic>
      <p:pic>
        <p:nvPicPr>
          <p:cNvPr id="1026" name="Picture 2" descr="C:\Users\HZATLOUKALOVA\Desktop\Podklady Datart Lenka Turková\ZC255B\1_ZC255B38PRODUCT_NAME_LOG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36296" y="548680"/>
            <a:ext cx="1800220" cy="4762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 Presentation">
  <a:themeElements>
    <a:clrScheme name="SEB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 Presentation">
      <a:majorFont>
        <a:latin typeface="Verdana"/>
        <a:ea typeface="ＭＳ Ｐゴシック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EB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86</Words>
  <Application>Microsoft Office PowerPoint</Application>
  <PresentationFormat>Předvádění na obrazovce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SEB Presentation</vt:lpstr>
      <vt:lpstr>Snímek 1</vt:lpstr>
    </vt:vector>
  </TitlesOfParts>
  <Company>Groupe SEB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Minicompact</dc:title>
  <dc:creator>Pavlína Vacková</dc:creator>
  <cp:lastModifiedBy>HZATLOUKALOVA</cp:lastModifiedBy>
  <cp:revision>131</cp:revision>
  <dcterms:created xsi:type="dcterms:W3CDTF">2010-11-18T14:50:15Z</dcterms:created>
  <dcterms:modified xsi:type="dcterms:W3CDTF">2016-02-22T13:26:15Z</dcterms:modified>
</cp:coreProperties>
</file>