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62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 smtClean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  <a:extLst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11.02.2020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9" y="90112"/>
            <a:ext cx="7936300" cy="43204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HP730ALG 011 - BEZSÁČKOVÝ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vysavač 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H</a:t>
            </a:r>
            <a:r>
              <a:rPr lang="it-IT" dirty="0">
                <a:solidFill>
                  <a:schemeClr val="tx1"/>
                </a:solidFill>
                <a:latin typeface="Trebuchet MS" panose="020B0603020202020204" pitchFamily="34" charset="0"/>
              </a:rPr>
              <a:t>-POWER 700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" y="489010"/>
            <a:ext cx="8793479" cy="274320"/>
          </a:xfrm>
        </p:spPr>
        <p:txBody>
          <a:bodyPr>
            <a:no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cyklón, 850 W, 68 dB(A), antibakteriální ochrana, samostatné čištění filtru při vysypávání nádoby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129396" y="758360"/>
            <a:ext cx="4137804" cy="6239958"/>
          </a:xfrm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Výkon a vlastnosti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Použití		            Koberce a tvrdé podlahy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Hoover označení kategorie	            4 Top Eco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Úspora energie %*	            -50% vs. </a:t>
            </a:r>
            <a:r>
              <a:rPr lang="cs-CZ" altLang="cs-CZ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2300W</a:t>
            </a:r>
            <a:endParaRPr lang="cs-CZ" altLang="cs-CZ" sz="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Účinnost vysávání tvrdých podlah %             &gt;=111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Účinnost vysávání koberců %	</a:t>
            </a:r>
            <a:r>
              <a:rPr lang="cs-CZ" altLang="cs-CZ" sz="900" dirty="0">
                <a:solidFill>
                  <a:srgbClr val="7030A0"/>
                </a:solidFill>
                <a:latin typeface="Arial" panose="020B0604020202020204" pitchFamily="34" charset="0"/>
              </a:rPr>
              <a:t>             </a:t>
            </a: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91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Účinnost zpětných prachových emisí %        &gt;=99,98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rgbClr val="FF0000"/>
                </a:solidFill>
                <a:latin typeface="Arial" panose="020B0604020202020204" pitchFamily="34" charset="0"/>
              </a:rPr>
              <a:t>Hladina hluku (dB(A))	             </a:t>
            </a:r>
            <a:r>
              <a:rPr lang="cs-CZ" altLang="cs-CZ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68</a:t>
            </a:r>
            <a:endParaRPr lang="cs-CZ" altLang="cs-CZ" sz="9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Funkce 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a výbava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Systém separace prachu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Samostatný cyklón s technologií 			samostatného čištění filtru při vysypávání 		prachu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Maximální příkon (W)	8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50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Nastavení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výkonu	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Variabilní na rukojeti (+/-/Silent Power)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Filtrace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HEPA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Předmotorový filtr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Antibakteriální a proti zápachu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Filtr na výstupu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HEPA 13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rukojeti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Ergonomická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Prodloužení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trubky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Teleskopické (dvěma směry)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Typ hadice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Standardní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Vysypávání prachu One Touch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Ano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Spodní kolečka otočná o 360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°	1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Pogumovaná kolečka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Ano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Pracovní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radius (m)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10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kabelu (m)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7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Navíjení kabelu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Mechanické (pedálem)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Délka hadice (m)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1,7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Objem nádoby na prach (l) 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(s antibakteriální ochranou Silver Ions)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Parkovací pozice pro trubici	Ano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Ukazatel naplnění nádoby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Ne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Držadlo pro přenášení	Ano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Příslušenství</a:t>
            </a:r>
            <a:r>
              <a:rPr lang="cs-CZ" altLang="cs-CZ" sz="900" b="1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Kobercová a podlahová hubice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All Floors Elite Plus se zajištěním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Další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hubice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Parquet Extra se zajištěním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Odstraňovač alergenů s dvojí silou se 		zajištěním a s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antibakteriální ochranou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	Silver Ions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Hubice 2v1 (v rukojeti)	Štěrbinová hubice a Prachový kartáč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Kód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39002211</a:t>
            </a: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EAN kód		8059019001890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Barva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	Černá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s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metalicky červenou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výrobku v x š x h (cm)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64 x 33,5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36</a:t>
            </a:r>
          </a:p>
          <a:p>
            <a:pPr>
              <a:spcBef>
                <a:spcPct val="0"/>
              </a:spcBef>
            </a:pP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váha výrobku (kg)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6,6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Rozměry balení v x š x h (cm)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50,5 x 31,5 </a:t>
            </a: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33,5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900" dirty="0">
                <a:solidFill>
                  <a:schemeClr val="tx1"/>
                </a:solidFill>
                <a:latin typeface="Arial" panose="020B0604020202020204" pitchFamily="34" charset="0"/>
              </a:rPr>
              <a:t>Hrubá váha s obalem (kg)	</a:t>
            </a:r>
            <a:r>
              <a:rPr lang="cs-CZ" altLang="cs-CZ" sz="900" dirty="0" smtClean="0">
                <a:solidFill>
                  <a:schemeClr val="tx1"/>
                </a:solidFill>
                <a:latin typeface="Arial" panose="020B0604020202020204" pitchFamily="34" charset="0"/>
              </a:rPr>
              <a:t>7,1</a:t>
            </a: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9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39932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06731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06" y="5242544"/>
            <a:ext cx="720000" cy="720000"/>
          </a:xfrm>
          <a:prstGeom prst="rect">
            <a:avLst/>
          </a:prstGeom>
        </p:spPr>
      </p:pic>
      <p:sp>
        <p:nvSpPr>
          <p:cNvPr id="33" name="TextBox 22"/>
          <p:cNvSpPr txBox="1"/>
          <p:nvPr/>
        </p:nvSpPr>
        <p:spPr>
          <a:xfrm>
            <a:off x="4884420" y="5303338"/>
            <a:ext cx="82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Odstraňovač alergenů s dvojí silou se zajištěním </a:t>
            </a:r>
          </a:p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antibakteriální ochranou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2715685"/>
            <a:ext cx="720000" cy="720000"/>
          </a:xfrm>
          <a:prstGeom prst="rect">
            <a:avLst/>
          </a:prstGeom>
        </p:spPr>
      </p:pic>
      <p:sp>
        <p:nvSpPr>
          <p:cNvPr id="37" name="TextBox 22"/>
          <p:cNvSpPr txBox="1"/>
          <p:nvPr/>
        </p:nvSpPr>
        <p:spPr>
          <a:xfrm>
            <a:off x="4903123" y="2910483"/>
            <a:ext cx="745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Výstupní filtr HEPA 13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1094233"/>
            <a:ext cx="720000" cy="72000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4844947" y="1251542"/>
            <a:ext cx="89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Separace prachu pomocí výkonného samostatného cyklónu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1885597"/>
            <a:ext cx="720000" cy="72000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939647" y="1939392"/>
            <a:ext cx="71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samostatného čištění filtru při vysypávání prachu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1" y="4410253"/>
            <a:ext cx="720000" cy="720000"/>
          </a:xfrm>
          <a:prstGeom prst="rect">
            <a:avLst/>
          </a:prstGeom>
        </p:spPr>
      </p:pic>
      <p:sp>
        <p:nvSpPr>
          <p:cNvPr id="42" name="TextBox 22"/>
          <p:cNvSpPr txBox="1"/>
          <p:nvPr/>
        </p:nvSpPr>
        <p:spPr>
          <a:xfrm>
            <a:off x="4892040" y="456410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výkonu na rukojeti vysavače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86" y="3567251"/>
            <a:ext cx="720000" cy="720000"/>
          </a:xfrm>
          <a:prstGeom prst="rect">
            <a:avLst/>
          </a:prstGeom>
        </p:spPr>
      </p:pic>
      <p:sp>
        <p:nvSpPr>
          <p:cNvPr id="35" name="TextBox 22"/>
          <p:cNvSpPr txBox="1"/>
          <p:nvPr/>
        </p:nvSpPr>
        <p:spPr>
          <a:xfrm>
            <a:off x="4914160" y="3727399"/>
            <a:ext cx="74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Antibakteriální a proti zápachu </a:t>
            </a:r>
            <a:r>
              <a:rPr lang="cs-CZ" sz="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předmotorový</a:t>
            </a:r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filtr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1"/>
          <p:cNvSpPr txBox="1"/>
          <p:nvPr/>
        </p:nvSpPr>
        <p:spPr>
          <a:xfrm>
            <a:off x="6298372" y="946402"/>
            <a:ext cx="2484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FF0000"/>
                </a:solidFill>
                <a:latin typeface="Trebuchet MS" panose="020B0603020202020204" pitchFamily="34" charset="0"/>
              </a:rPr>
              <a:t>H</a:t>
            </a:r>
            <a:r>
              <a:rPr lang="it-IT" sz="2700" b="1" dirty="0">
                <a:latin typeface="Trebuchet MS" panose="020B0603020202020204" pitchFamily="34" charset="0"/>
              </a:rPr>
              <a:t>-POWER 700</a:t>
            </a:r>
          </a:p>
        </p:txBody>
      </p:sp>
      <p:pic>
        <p:nvPicPr>
          <p:cNvPr id="40" name="Immagine 4">
            <a:extLst>
              <a:ext uri="{FF2B5EF4-FFF2-40B4-BE49-F238E27FC236}">
                <a16:creationId xmlns="" xmlns:a16="http://schemas.microsoft.com/office/drawing/2014/main" id="{B4562ED2-6B9F-4E85-ABC3-D7BF17CACF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8941" y="2992684"/>
            <a:ext cx="3052658" cy="1909376"/>
          </a:xfrm>
          <a:prstGeom prst="rect">
            <a:avLst/>
          </a:prstGeom>
        </p:spPr>
      </p:pic>
      <p:pic>
        <p:nvPicPr>
          <p:cNvPr id="44" name="Immagine 37">
            <a:extLst>
              <a:ext uri="{FF2B5EF4-FFF2-40B4-BE49-F238E27FC236}">
                <a16:creationId xmlns="" xmlns:a16="http://schemas.microsoft.com/office/drawing/2014/main" id="{0D63DD9F-18AB-456F-907F-5F4B30C72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61" b="45972" l="33841" r="90244"/>
                    </a14:imgEffect>
                  </a14:imgLayer>
                </a14:imgProps>
              </a:ext>
            </a:extLst>
          </a:blip>
          <a:srcRect l="38253" t="5817" r="8735" b="49397"/>
          <a:stretch/>
        </p:blipFill>
        <p:spPr>
          <a:xfrm>
            <a:off x="7336506" y="1599945"/>
            <a:ext cx="1188000" cy="129130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714422" y="6197926"/>
            <a:ext cx="2563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i="1" dirty="0">
                <a:latin typeface="Arial" panose="020B0604020202020204" pitchFamily="34" charset="0"/>
                <a:cs typeface="Arial" panose="020B0604020202020204" pitchFamily="34" charset="0"/>
              </a:rPr>
              <a:t>* Výkon se rovná </a:t>
            </a:r>
            <a:r>
              <a:rPr lang="cs-CZ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2300 </a:t>
            </a:r>
            <a:r>
              <a:rPr lang="cs-CZ" sz="900" i="1" dirty="0">
                <a:latin typeface="Arial" panose="020B0604020202020204" pitchFamily="34" charset="0"/>
                <a:cs typeface="Arial" panose="020B0604020202020204" pitchFamily="34" charset="0"/>
              </a:rPr>
              <a:t>W na základě interních testů sběru prachu podle normy EN 60312 ve srovnání s modelem TCR4939 011 .</a:t>
            </a:r>
            <a:endParaRPr lang="cs-CZ" dirty="0"/>
          </a:p>
        </p:txBody>
      </p:sp>
      <p:pic>
        <p:nvPicPr>
          <p:cNvPr id="49" name="Immagine 39">
            <a:extLst>
              <a:ext uri="{FF2B5EF4-FFF2-40B4-BE49-F238E27FC236}">
                <a16:creationId xmlns="" xmlns:a16="http://schemas.microsoft.com/office/drawing/2014/main" id="{767BD3EC-EFA8-4680-9CCF-A138C7D10D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3121" r="2992" b="3517"/>
          <a:stretch/>
        </p:blipFill>
        <p:spPr>
          <a:xfrm>
            <a:off x="4168131" y="1098836"/>
            <a:ext cx="720000" cy="715397"/>
          </a:xfrm>
          <a:prstGeom prst="flowChartConnector">
            <a:avLst/>
          </a:prstGeom>
        </p:spPr>
      </p:pic>
      <p:pic>
        <p:nvPicPr>
          <p:cNvPr id="50" name="Immagine 5">
            <a:extLst>
              <a:ext uri="{FF2B5EF4-FFF2-40B4-BE49-F238E27FC236}">
                <a16:creationId xmlns="" xmlns:a16="http://schemas.microsoft.com/office/drawing/2014/main" id="{8C650FF2-5FC4-408B-B04E-6E4EA1A3E5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615" t="16380" r="9357" b="8798"/>
          <a:stretch/>
        </p:blipFill>
        <p:spPr>
          <a:xfrm>
            <a:off x="4189568" y="1881902"/>
            <a:ext cx="720000" cy="706415"/>
          </a:xfrm>
          <a:prstGeom prst="flowChartConnector">
            <a:avLst/>
          </a:prstGeom>
        </p:spPr>
      </p:pic>
      <p:pic>
        <p:nvPicPr>
          <p:cNvPr id="51" name="Immagine 60">
            <a:extLst>
              <a:ext uri="{FF2B5EF4-FFF2-40B4-BE49-F238E27FC236}">
                <a16:creationId xmlns="" xmlns:a16="http://schemas.microsoft.com/office/drawing/2014/main" id="{1AA5FCA9-51D8-4CAD-BD33-EE4541D404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4845">
            <a:off x="4177780" y="2740416"/>
            <a:ext cx="720000" cy="695933"/>
          </a:xfrm>
          <a:prstGeom prst="flowChartConnector">
            <a:avLst/>
          </a:prstGeom>
        </p:spPr>
      </p:pic>
      <p:pic>
        <p:nvPicPr>
          <p:cNvPr id="53" name="Immagine 15">
            <a:extLst>
              <a:ext uri="{FF2B5EF4-FFF2-40B4-BE49-F238E27FC236}">
                <a16:creationId xmlns="" xmlns:a16="http://schemas.microsoft.com/office/drawing/2014/main" id="{E6CC8C09-B3EC-4A7C-8270-7D34ADB99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3871" y="3594460"/>
            <a:ext cx="720000" cy="688572"/>
          </a:xfrm>
          <a:prstGeom prst="flowChartConnector">
            <a:avLst/>
          </a:prstGeom>
        </p:spPr>
      </p:pic>
      <p:pic>
        <p:nvPicPr>
          <p:cNvPr id="54" name="Immagine 70">
            <a:extLst>
              <a:ext uri="{FF2B5EF4-FFF2-40B4-BE49-F238E27FC236}">
                <a16:creationId xmlns="" xmlns:a16="http://schemas.microsoft.com/office/drawing/2014/main" id="{D7FCA372-0520-43D7-A4A3-71671B3653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85" r="2966" b="15086"/>
          <a:stretch/>
        </p:blipFill>
        <p:spPr>
          <a:xfrm>
            <a:off x="4159126" y="4409346"/>
            <a:ext cx="720000" cy="708427"/>
          </a:xfrm>
          <a:prstGeom prst="ellipse">
            <a:avLst/>
          </a:prstGeom>
          <a:ln>
            <a:solidFill>
              <a:schemeClr val="bg2"/>
            </a:solidFill>
          </a:ln>
        </p:spPr>
      </p:pic>
      <p:pic>
        <p:nvPicPr>
          <p:cNvPr id="55" name="Immagine 6">
            <a:extLst>
              <a:ext uri="{FF2B5EF4-FFF2-40B4-BE49-F238E27FC236}">
                <a16:creationId xmlns="" xmlns:a16="http://schemas.microsoft.com/office/drawing/2014/main" id="{815A51F5-8061-49F1-B57F-F2510A884C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0085" y="5244087"/>
            <a:ext cx="720000" cy="681639"/>
          </a:xfrm>
          <a:prstGeom prst="flowChartConnector">
            <a:avLst/>
          </a:prstGeom>
        </p:spPr>
      </p:pic>
      <p:pic>
        <p:nvPicPr>
          <p:cNvPr id="56" name="Immagine 10">
            <a:extLst>
              <a:ext uri="{FF2B5EF4-FFF2-40B4-BE49-F238E27FC236}">
                <a16:creationId xmlns="" xmlns:a16="http://schemas.microsoft.com/office/drawing/2014/main" id="{689F1AD9-0C72-481A-8555-C16F94242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8497" y="6016540"/>
            <a:ext cx="720000" cy="671596"/>
          </a:xfrm>
          <a:prstGeom prst="flowChartConnector">
            <a:avLst/>
          </a:prstGeom>
        </p:spPr>
      </p:pic>
      <p:pic>
        <p:nvPicPr>
          <p:cNvPr id="5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1" y="5996300"/>
            <a:ext cx="720000" cy="720000"/>
          </a:xfrm>
          <a:prstGeom prst="rect">
            <a:avLst/>
          </a:prstGeom>
        </p:spPr>
      </p:pic>
      <p:sp>
        <p:nvSpPr>
          <p:cNvPr id="58" name="TextBox 22"/>
          <p:cNvSpPr txBox="1"/>
          <p:nvPr/>
        </p:nvSpPr>
        <p:spPr>
          <a:xfrm>
            <a:off x="4892040" y="615014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Parketová hubice Extra se zajištěním</a:t>
            </a:r>
            <a:endParaRPr lang="en-US" sz="45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79" y="1696818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96</Words>
  <Application>Microsoft Office PowerPoint</Application>
  <PresentationFormat>Předvádění na obrazovce (4:3)</PresentationFormat>
  <Paragraphs>57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Trebuchet MS</vt:lpstr>
      <vt:lpstr>Motiv Office</vt:lpstr>
      <vt:lpstr>HP730ALG 011 - BEZSÁČKOVÝ vysavač H-POWER 700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Martina Křižáková</cp:lastModifiedBy>
  <cp:revision>95</cp:revision>
  <cp:lastPrinted>2016-03-31T14:41:45Z</cp:lastPrinted>
  <dcterms:created xsi:type="dcterms:W3CDTF">2016-03-31T13:54:55Z</dcterms:created>
  <dcterms:modified xsi:type="dcterms:W3CDTF">2020-02-11T15:34:13Z</dcterms:modified>
</cp:coreProperties>
</file>