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48" autoAdjust="0"/>
    <p:restoredTop sz="92464" autoAdjust="0"/>
  </p:normalViewPr>
  <p:slideViewPr>
    <p:cSldViewPr>
      <p:cViewPr>
        <p:scale>
          <a:sx n="110" d="100"/>
          <a:sy n="110" d="100"/>
        </p:scale>
        <p:origin x="-188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403350" y="0"/>
            <a:ext cx="774065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Tefal</a:t>
            </a: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cs-CZ" sz="24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Aquaspeed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cs-CZ" sz="2400" b="1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Precision</a:t>
            </a:r>
            <a:r>
              <a:rPr lang="cs-CZ" sz="2400" b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25  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:</a:t>
            </a: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b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FV</a:t>
            </a:r>
            <a:r>
              <a:rPr lang="cs-CZ" sz="2400" b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5525E0</a:t>
            </a:r>
            <a:r>
              <a:rPr lang="en-US" sz="2400" b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</a:t>
            </a:r>
            <a:endParaRPr lang="en-US" sz="2400" b="1" dirty="0" smtClean="0">
              <a:solidFill>
                <a:schemeClr val="bg1"/>
              </a:solidFill>
              <a:latin typeface="Calibri" pitchFamily="34" charset="0"/>
              <a:ea typeface="Times New Roman" pitchFamily="18" charset="0"/>
            </a:endParaRPr>
          </a:p>
        </p:txBody>
      </p:sp>
      <p:pic>
        <p:nvPicPr>
          <p:cNvPr id="11" name="Image 11" descr="tefal.gif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2844" y="6319016"/>
            <a:ext cx="1285884" cy="29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3" name="Line 3"/>
          <p:cNvSpPr>
            <a:spLocks noChangeShapeType="1"/>
          </p:cNvSpPr>
          <p:nvPr/>
        </p:nvSpPr>
        <p:spPr bwMode="auto">
          <a:xfrm>
            <a:off x="1403350" y="0"/>
            <a:ext cx="0" cy="6165850"/>
          </a:xfrm>
          <a:prstGeom prst="line">
            <a:avLst/>
          </a:prstGeom>
          <a:noFill/>
          <a:ln w="38100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52400" y="0"/>
            <a:ext cx="914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ovéPole 15"/>
          <p:cNvSpPr txBox="1"/>
          <p:nvPr/>
        </p:nvSpPr>
        <p:spPr>
          <a:xfrm>
            <a:off x="5029200" y="519291"/>
            <a:ext cx="3962400" cy="6186309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b="1" dirty="0" smtClean="0">
                <a:solidFill>
                  <a:srgbClr val="8E8581"/>
                </a:solidFill>
                <a:latin typeface="Verdana" pitchFamily="34" charset="0"/>
              </a:rPr>
              <a:t>I detaily máte pod kontrolou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b="1" dirty="0" err="1" smtClean="0">
                <a:solidFill>
                  <a:srgbClr val="8E8581"/>
                </a:solidFill>
                <a:latin typeface="Verdana" pitchFamily="34" charset="0"/>
              </a:rPr>
              <a:t>Power</a:t>
            </a:r>
            <a:r>
              <a:rPr lang="cs-CZ" sz="1100" b="1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100" b="1" dirty="0" err="1" smtClean="0">
                <a:solidFill>
                  <a:srgbClr val="8E8581"/>
                </a:solidFill>
                <a:latin typeface="Verdana" pitchFamily="34" charset="0"/>
              </a:rPr>
              <a:t>Zone</a:t>
            </a:r>
            <a:r>
              <a:rPr lang="cs-CZ" sz="1100" b="1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100" dirty="0" smtClean="0">
                <a:solidFill>
                  <a:srgbClr val="8E8581"/>
                </a:solidFill>
                <a:latin typeface="Verdana" pitchFamily="34" charset="0"/>
              </a:rPr>
              <a:t>koncentruje parní ráz pouze do špičky a zvyšuje efektivitu žehlení na těžko přístupných místech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b="1" dirty="0" err="1" smtClean="0">
                <a:solidFill>
                  <a:srgbClr val="8E8581"/>
                </a:solidFill>
                <a:latin typeface="Verdana" pitchFamily="34" charset="0"/>
              </a:rPr>
              <a:t>Precision</a:t>
            </a:r>
            <a:r>
              <a:rPr lang="cs-CZ" sz="1100" b="1" dirty="0" smtClean="0">
                <a:solidFill>
                  <a:srgbClr val="8E8581"/>
                </a:solidFill>
                <a:latin typeface="Verdana" pitchFamily="34" charset="0"/>
              </a:rPr>
              <a:t> Tip </a:t>
            </a:r>
            <a:r>
              <a:rPr lang="cs-CZ" sz="1100" dirty="0" smtClean="0">
                <a:solidFill>
                  <a:srgbClr val="8E8581"/>
                </a:solidFill>
                <a:latin typeface="Verdana" pitchFamily="34" charset="0"/>
              </a:rPr>
              <a:t>- přesná žehlicí špička snadno vyžehlí hůře přístupné oblasti jako jsou límce nebo oblasti kolem knoflíků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dirty="0" smtClean="0">
                <a:solidFill>
                  <a:srgbClr val="8E8581"/>
                </a:solidFill>
                <a:latin typeface="Verdana" pitchFamily="34" charset="0"/>
              </a:rPr>
              <a:t>Patentovaná samočisticí žehlicí deska </a:t>
            </a:r>
            <a:r>
              <a:rPr lang="cs-CZ" sz="1100" b="1" dirty="0" err="1" smtClean="0">
                <a:solidFill>
                  <a:srgbClr val="8E8581"/>
                </a:solidFill>
                <a:latin typeface="Verdana" pitchFamily="34" charset="0"/>
              </a:rPr>
              <a:t>Autoclean</a:t>
            </a:r>
            <a:r>
              <a:rPr lang="cs-CZ" sz="1100" b="1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100" b="1" dirty="0" err="1" smtClean="0">
                <a:solidFill>
                  <a:srgbClr val="8E8581"/>
                </a:solidFill>
                <a:latin typeface="Verdana" pitchFamily="34" charset="0"/>
              </a:rPr>
              <a:t>Catalys</a:t>
            </a:r>
            <a:r>
              <a:rPr lang="cs-CZ" sz="1100" b="1" dirty="0" smtClean="0">
                <a:solidFill>
                  <a:srgbClr val="8E8581"/>
                </a:solidFill>
                <a:latin typeface="Verdana" pitchFamily="34" charset="0"/>
              </a:rPr>
              <a:t>® s Paladiem </a:t>
            </a:r>
            <a:r>
              <a:rPr lang="cs-CZ" sz="1100" dirty="0" smtClean="0">
                <a:solidFill>
                  <a:srgbClr val="8E8581"/>
                </a:solidFill>
                <a:latin typeface="Verdana" pitchFamily="34" charset="0"/>
              </a:rPr>
              <a:t>pro dlouhotrvající kluznost - aktivní povrch vytváří nepřetržité katalytické čištění, v průběhu žehlení automaticky odstraňuje mikrovlákna dříve než se přichytí k žehlicí ploše a zabraňuje tak jejich vrstvení. Chrání tak kluznost žehlicí plochy a prodlužuje její životnost. 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dirty="0" smtClean="0">
                <a:solidFill>
                  <a:srgbClr val="8E8581"/>
                </a:solidFill>
                <a:latin typeface="Verdana" pitchFamily="34" charset="0"/>
              </a:rPr>
              <a:t>Rychlé a jednoduché plnění vodou jen za 4s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dirty="0" smtClean="0">
                <a:solidFill>
                  <a:srgbClr val="8E8581"/>
                </a:solidFill>
                <a:latin typeface="Verdana" pitchFamily="34" charset="0"/>
              </a:rPr>
              <a:t>Parní ráz </a:t>
            </a:r>
            <a:r>
              <a:rPr lang="cs-CZ" sz="1100" b="1" dirty="0" smtClean="0">
                <a:solidFill>
                  <a:srgbClr val="8E8581"/>
                </a:solidFill>
                <a:latin typeface="Verdana" pitchFamily="34" charset="0"/>
              </a:rPr>
              <a:t>170 g/min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dirty="0" smtClean="0">
                <a:solidFill>
                  <a:srgbClr val="8E8581"/>
                </a:solidFill>
                <a:latin typeface="Verdana" pitchFamily="34" charset="0"/>
              </a:rPr>
              <a:t>Variabilní pára </a:t>
            </a:r>
            <a:r>
              <a:rPr lang="cs-CZ" sz="1100" b="1" dirty="0" smtClean="0">
                <a:solidFill>
                  <a:srgbClr val="8E8581"/>
                </a:solidFill>
                <a:latin typeface="Verdana" pitchFamily="34" charset="0"/>
              </a:rPr>
              <a:t>0-40 g/min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dirty="0" smtClean="0">
                <a:solidFill>
                  <a:srgbClr val="8E8581"/>
                </a:solidFill>
                <a:latin typeface="Verdana" pitchFamily="34" charset="0"/>
              </a:rPr>
              <a:t>Příkon </a:t>
            </a:r>
            <a:r>
              <a:rPr lang="cs-CZ" sz="1100" b="1" dirty="0" smtClean="0">
                <a:solidFill>
                  <a:srgbClr val="8E8581"/>
                </a:solidFill>
                <a:latin typeface="Verdana" pitchFamily="34" charset="0"/>
              </a:rPr>
              <a:t>2 500 W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b="1" dirty="0" smtClean="0">
                <a:solidFill>
                  <a:srgbClr val="8E8581"/>
                </a:solidFill>
                <a:latin typeface="Verdana" pitchFamily="34" charset="0"/>
              </a:rPr>
              <a:t>Automatické vypínání </a:t>
            </a:r>
            <a:r>
              <a:rPr lang="cs-CZ" sz="1100" dirty="0" smtClean="0">
                <a:solidFill>
                  <a:srgbClr val="8E8581"/>
                </a:solidFill>
                <a:latin typeface="Verdana" pitchFamily="34" charset="0"/>
              </a:rPr>
              <a:t>po 8 min. (30 s)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dirty="0" smtClean="0">
                <a:solidFill>
                  <a:srgbClr val="8E8581"/>
                </a:solidFill>
                <a:latin typeface="Verdana" pitchFamily="34" charset="0"/>
              </a:rPr>
              <a:t>Nastavení </a:t>
            </a:r>
            <a:r>
              <a:rPr lang="cs-CZ" sz="1100" b="1" dirty="0" err="1" smtClean="0">
                <a:solidFill>
                  <a:srgbClr val="8E8581"/>
                </a:solidFill>
                <a:latin typeface="Verdana" pitchFamily="34" charset="0"/>
              </a:rPr>
              <a:t>Eco</a:t>
            </a:r>
            <a:r>
              <a:rPr lang="cs-CZ" sz="1100" b="1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100" dirty="0" smtClean="0">
                <a:solidFill>
                  <a:srgbClr val="8E8581"/>
                </a:solidFill>
                <a:latin typeface="Verdana" pitchFamily="34" charset="0"/>
              </a:rPr>
              <a:t>šetří 20% energie ve srovnání s </a:t>
            </a:r>
            <a:r>
              <a:rPr lang="cs-CZ" sz="1100" dirty="0" err="1" smtClean="0">
                <a:solidFill>
                  <a:srgbClr val="8E8581"/>
                </a:solidFill>
                <a:latin typeface="Verdana" pitchFamily="34" charset="0"/>
              </a:rPr>
              <a:t>max.nastavením</a:t>
            </a:r>
            <a:r>
              <a:rPr lang="cs-CZ" sz="1100" dirty="0" smtClean="0">
                <a:solidFill>
                  <a:srgbClr val="8E8581"/>
                </a:solidFill>
                <a:latin typeface="Verdana" pitchFamily="34" charset="0"/>
              </a:rPr>
              <a:t> páry</a:t>
            </a:r>
            <a:endParaRPr lang="cs-CZ" sz="1100" b="1" dirty="0" smtClean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b="1" dirty="0" err="1" smtClean="0">
                <a:solidFill>
                  <a:srgbClr val="8E8581"/>
                </a:solidFill>
                <a:latin typeface="Verdana" pitchFamily="34" charset="0"/>
              </a:rPr>
              <a:t>Easy</a:t>
            </a:r>
            <a:r>
              <a:rPr lang="cs-CZ" sz="1100" b="1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100" b="1" dirty="0" err="1" smtClean="0">
                <a:solidFill>
                  <a:srgbClr val="8E8581"/>
                </a:solidFill>
                <a:latin typeface="Verdana" pitchFamily="34" charset="0"/>
              </a:rPr>
              <a:t>cord</a:t>
            </a:r>
            <a:r>
              <a:rPr lang="cs-CZ" sz="1100" b="1" dirty="0" smtClean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100" dirty="0" smtClean="0">
                <a:solidFill>
                  <a:srgbClr val="8E8581"/>
                </a:solidFill>
                <a:latin typeface="Verdana" pitchFamily="34" charset="0"/>
              </a:rPr>
              <a:t>– snadná manipulace s přívodní šňůrou 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b="1" dirty="0" smtClean="0">
                <a:solidFill>
                  <a:srgbClr val="FFFFFF">
                    <a:lumMod val="50000"/>
                  </a:srgbClr>
                </a:solidFill>
                <a:latin typeface="Verdana" pitchFamily="34" charset="0"/>
              </a:rPr>
              <a:t>Dvojí odvápňovací systém </a:t>
            </a:r>
            <a:r>
              <a:rPr lang="cs-CZ" sz="1100" dirty="0" smtClean="0">
                <a:solidFill>
                  <a:srgbClr val="FFFFFF">
                    <a:lumMod val="50000"/>
                  </a:srgbClr>
                </a:solidFill>
                <a:latin typeface="Verdana" pitchFamily="34" charset="0"/>
              </a:rPr>
              <a:t>– zabudovaná kazeta a vyjímatelná tyčinka (ventil) 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b="1" dirty="0" smtClean="0">
                <a:solidFill>
                  <a:srgbClr val="8E8581"/>
                </a:solidFill>
                <a:latin typeface="Verdana" pitchFamily="34" charset="0"/>
              </a:rPr>
              <a:t>Anti drip </a:t>
            </a:r>
            <a:r>
              <a:rPr lang="cs-CZ" sz="1100" dirty="0" smtClean="0">
                <a:solidFill>
                  <a:srgbClr val="8E8581"/>
                </a:solidFill>
                <a:latin typeface="Verdana" pitchFamily="34" charset="0"/>
              </a:rPr>
              <a:t>proti odkapávání 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dirty="0" smtClean="0">
                <a:solidFill>
                  <a:srgbClr val="8E8581"/>
                </a:solidFill>
                <a:latin typeface="Verdana" pitchFamily="34" charset="0"/>
              </a:rPr>
              <a:t>Svislé napařování 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dirty="0" smtClean="0">
                <a:solidFill>
                  <a:srgbClr val="8E8581"/>
                </a:solidFill>
                <a:latin typeface="Verdana" pitchFamily="34" charset="0"/>
              </a:rPr>
              <a:t>Samočištění 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b="1" dirty="0" smtClean="0">
                <a:solidFill>
                  <a:srgbClr val="8E8581"/>
                </a:solidFill>
                <a:latin typeface="Verdana" pitchFamily="34" charset="0"/>
              </a:rPr>
              <a:t>Kropení 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dirty="0" smtClean="0">
                <a:solidFill>
                  <a:srgbClr val="8E8581"/>
                </a:solidFill>
                <a:latin typeface="Verdana" pitchFamily="34" charset="0"/>
              </a:rPr>
              <a:t>Velká otevřená protiskluzová pata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b="1" dirty="0" smtClean="0">
                <a:solidFill>
                  <a:srgbClr val="8E8581"/>
                </a:solidFill>
                <a:latin typeface="Verdana" pitchFamily="34" charset="0"/>
              </a:rPr>
              <a:t>XL vodní nádržka </a:t>
            </a:r>
            <a:r>
              <a:rPr lang="cs-CZ" sz="1100" dirty="0" smtClean="0">
                <a:solidFill>
                  <a:srgbClr val="8E8581"/>
                </a:solidFill>
                <a:latin typeface="Verdana" pitchFamily="34" charset="0"/>
              </a:rPr>
              <a:t>300 ml pro rychlé plnění vodou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dirty="0" smtClean="0">
                <a:solidFill>
                  <a:srgbClr val="8E8581"/>
                </a:solidFill>
                <a:latin typeface="Verdana" pitchFamily="34" charset="0"/>
              </a:rPr>
              <a:t>Pohodlné držadlo 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dirty="0" smtClean="0">
                <a:solidFill>
                  <a:srgbClr val="8E8581"/>
                </a:solidFill>
                <a:latin typeface="Verdana" pitchFamily="34" charset="0"/>
              </a:rPr>
              <a:t>Délka přívodní šňůry </a:t>
            </a:r>
            <a:r>
              <a:rPr lang="cs-CZ" sz="1100" b="1" dirty="0" smtClean="0">
                <a:solidFill>
                  <a:srgbClr val="8E8581"/>
                </a:solidFill>
                <a:latin typeface="Verdana" pitchFamily="34" charset="0"/>
              </a:rPr>
              <a:t>2 m</a:t>
            </a:r>
          </a:p>
          <a:p>
            <a:pPr marL="273050" indent="-266700">
              <a:buClr>
                <a:srgbClr val="CE1111"/>
              </a:buClr>
            </a:pPr>
            <a:endParaRPr lang="cs-CZ" sz="900" b="1" dirty="0" smtClean="0">
              <a:solidFill>
                <a:srgbClr val="8E8581"/>
              </a:solidFill>
              <a:latin typeface="Verdana" pitchFamily="34" charset="0"/>
            </a:endParaRPr>
          </a:p>
        </p:txBody>
      </p:sp>
      <p:pic>
        <p:nvPicPr>
          <p:cNvPr id="1030" name="Picture 6" descr="C:\Users\ksimankova\Desktop\novelties 2016\FV4920E0\17_FERBETTERAVECGACHETTEGENERIC_TE_PICT_IRON_BETTER_GEN2_XLWATERHOLE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04800" y="5334000"/>
            <a:ext cx="957780" cy="854615"/>
          </a:xfrm>
          <a:prstGeom prst="rect">
            <a:avLst/>
          </a:prstGeom>
          <a:noFill/>
        </p:spPr>
      </p:pic>
      <p:pic>
        <p:nvPicPr>
          <p:cNvPr id="6" name="Picture 5" descr="C:\Users\ksimankova\Desktop\novelties 2016\FV4944E0\21_FERBETTERAVECGACHETTEGENERIC_TE_PICT_IRON_BETTER_GEN2_ENRGYSAVING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708816" y="1143000"/>
            <a:ext cx="939384" cy="838200"/>
          </a:xfrm>
          <a:prstGeom prst="rect">
            <a:avLst/>
          </a:prstGeom>
          <a:noFill/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304800" y="3657600"/>
            <a:ext cx="914400" cy="80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384975" y="1523999"/>
            <a:ext cx="758025" cy="1219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 descr="X:\Marketing\VÝROBKOVÁ DATABÁZE_Product_database\6.NOVELTIES 2015\001 - irons\FV5332\TE_AQUASPEED_FV5330E0_B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2590800" y="5257800"/>
            <a:ext cx="968938" cy="12336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1" name="Picture 3" descr="X:\Marketing\VÝROBKOVÁ DATABÁZE_Product_database\6.NOVELTIES 2015\001 - irons\FV5332\TE_AQUASPEED_FV5330E0_C.jp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1524000" y="5334000"/>
            <a:ext cx="957557" cy="12191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2" name="Picture 9" descr="X:\Marketing\VÝROBKOVÁ DATABÁZE_Product_database\6.NOVELTIES 2015\001 - irons\FV5332\11_FERBESTSANSGACHETTEGENERIC_TE_PICT_IRON_BEST_GEN1_ANTIDRIP.jpg"/>
          <p:cNvPicPr>
            <a:picLocks noChangeAspect="1" noChangeArrowheads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289014" y="4495800"/>
            <a:ext cx="939385" cy="838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3" name="TextovéPole 22"/>
          <p:cNvSpPr txBox="1"/>
          <p:nvPr/>
        </p:nvSpPr>
        <p:spPr>
          <a:xfrm>
            <a:off x="2503641" y="4953000"/>
            <a:ext cx="1447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50" dirty="0" smtClean="0">
                <a:solidFill>
                  <a:schemeClr val="bg1">
                    <a:lumMod val="50000"/>
                  </a:schemeClr>
                </a:solidFill>
              </a:rPr>
              <a:t>Odvápňovací systém</a:t>
            </a:r>
            <a:endParaRPr lang="cs-CZ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1132041" y="4800600"/>
            <a:ext cx="16764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50" dirty="0" smtClean="0">
                <a:solidFill>
                  <a:schemeClr val="bg1">
                    <a:lumMod val="50000"/>
                  </a:schemeClr>
                </a:solidFill>
              </a:rPr>
              <a:t>Široký otvor pro doplňování vody</a:t>
            </a:r>
            <a:endParaRPr lang="cs-CZ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6" name="Image 5" descr="FTN gris - crushed rasberry.png"/>
          <p:cNvPicPr>
            <a:picLocks noChangeAspect="1"/>
          </p:cNvPicPr>
          <p:nvPr/>
        </p:nvPicPr>
        <p:blipFill>
          <a:blip r:embed="rId11" cstate="screen"/>
          <a:srcRect/>
          <a:stretch>
            <a:fillRect/>
          </a:stretch>
        </p:blipFill>
        <p:spPr>
          <a:xfrm>
            <a:off x="1752600" y="2133600"/>
            <a:ext cx="3023952" cy="2362200"/>
          </a:xfrm>
          <a:prstGeom prst="rect">
            <a:avLst/>
          </a:prstGeom>
        </p:spPr>
      </p:pic>
      <p:pic>
        <p:nvPicPr>
          <p:cNvPr id="27" name="Obrázek 26" descr="4_FV5525E0_OPP.jpg"/>
          <p:cNvPicPr>
            <a:picLocks noChangeAspect="1"/>
          </p:cNvPicPr>
          <p:nvPr/>
        </p:nvPicPr>
        <p:blipFill>
          <a:blip r:embed="rId12" cstate="screen"/>
          <a:stretch>
            <a:fillRect/>
          </a:stretch>
        </p:blipFill>
        <p:spPr>
          <a:xfrm>
            <a:off x="7315200" y="6056808"/>
            <a:ext cx="1628752" cy="801192"/>
          </a:xfrm>
          <a:prstGeom prst="rect">
            <a:avLst/>
          </a:prstGeom>
        </p:spPr>
      </p:pic>
      <p:pic>
        <p:nvPicPr>
          <p:cNvPr id="28" name="Obrázek 27" descr="4_FV5525E0_KEYVISUAL.jpg"/>
          <p:cNvPicPr>
            <a:picLocks noChangeAspect="1"/>
          </p:cNvPicPr>
          <p:nvPr/>
        </p:nvPicPr>
        <p:blipFill>
          <a:blip r:embed="rId13" cstate="screen"/>
          <a:stretch>
            <a:fillRect/>
          </a:stretch>
        </p:blipFill>
        <p:spPr>
          <a:xfrm>
            <a:off x="263652" y="2780164"/>
            <a:ext cx="955548" cy="80123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403350" y="0"/>
            <a:ext cx="774065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Tefal</a:t>
            </a: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cs-CZ" sz="24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Aquaspeed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cs-CZ" sz="2400" b="1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Precision</a:t>
            </a:r>
            <a:r>
              <a:rPr lang="cs-CZ" sz="2400" b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25  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:</a:t>
            </a: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b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FV</a:t>
            </a:r>
            <a:r>
              <a:rPr lang="cs-CZ" sz="2400" b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5525E0</a:t>
            </a:r>
            <a:r>
              <a:rPr lang="en-US" sz="2400" b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</a:t>
            </a:r>
            <a:endParaRPr lang="en-US" sz="2400" b="1" dirty="0" smtClean="0">
              <a:solidFill>
                <a:schemeClr val="bg1"/>
              </a:solidFill>
              <a:latin typeface="Calibri" pitchFamily="34" charset="0"/>
              <a:ea typeface="Times New Roman" pitchFamily="18" charset="0"/>
            </a:endParaRPr>
          </a:p>
        </p:txBody>
      </p:sp>
      <p:pic>
        <p:nvPicPr>
          <p:cNvPr id="11" name="Image 11" descr="tefal.gif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2844" y="6319016"/>
            <a:ext cx="1285884" cy="29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3" name="Line 3"/>
          <p:cNvSpPr>
            <a:spLocks noChangeShapeType="1"/>
          </p:cNvSpPr>
          <p:nvPr/>
        </p:nvSpPr>
        <p:spPr bwMode="auto">
          <a:xfrm>
            <a:off x="1403350" y="0"/>
            <a:ext cx="0" cy="6165850"/>
          </a:xfrm>
          <a:prstGeom prst="line">
            <a:avLst/>
          </a:prstGeom>
          <a:noFill/>
          <a:ln w="38100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52400" y="0"/>
            <a:ext cx="914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ovéPole 15"/>
          <p:cNvSpPr txBox="1"/>
          <p:nvPr/>
        </p:nvSpPr>
        <p:spPr>
          <a:xfrm>
            <a:off x="5029200" y="603930"/>
            <a:ext cx="3962400" cy="6017032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b="1" dirty="0">
                <a:solidFill>
                  <a:srgbClr val="8E8581"/>
                </a:solidFill>
                <a:latin typeface="Verdana" pitchFamily="34" charset="0"/>
              </a:rPr>
              <a:t>Aj detaily máte pod kontrolou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b="1" dirty="0" err="1">
                <a:solidFill>
                  <a:srgbClr val="8E8581"/>
                </a:solidFill>
                <a:latin typeface="Verdana" pitchFamily="34" charset="0"/>
              </a:rPr>
              <a:t>Power</a:t>
            </a:r>
            <a:r>
              <a:rPr lang="cs-CZ" sz="1100" b="1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100" b="1" dirty="0" err="1">
                <a:solidFill>
                  <a:srgbClr val="8E8581"/>
                </a:solidFill>
                <a:latin typeface="Verdana" pitchFamily="34" charset="0"/>
              </a:rPr>
              <a:t>Zone</a:t>
            </a:r>
            <a:r>
              <a:rPr lang="cs-CZ" sz="1100" b="1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koncentruje parný ráz len do špičky a zvyšuje efektivitu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žehlenie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na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ťažko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prístupných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miestach</a:t>
            </a:r>
            <a:endParaRPr lang="cs-CZ" sz="110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b="1" dirty="0" err="1">
                <a:solidFill>
                  <a:srgbClr val="8E8581"/>
                </a:solidFill>
                <a:latin typeface="Verdana" pitchFamily="34" charset="0"/>
              </a:rPr>
              <a:t>Precision</a:t>
            </a:r>
            <a:r>
              <a:rPr lang="cs-CZ" sz="1100" b="1" dirty="0">
                <a:solidFill>
                  <a:srgbClr val="8E8581"/>
                </a:solidFill>
                <a:latin typeface="Verdana" pitchFamily="34" charset="0"/>
              </a:rPr>
              <a:t> Tip 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-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presná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žehliaca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špička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ľahko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vyžehlí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horšie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prístupné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oblasti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ako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sú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goliere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alebo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oblasti okolo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gombíkov</a:t>
            </a:r>
            <a:endParaRPr lang="cs-CZ" sz="110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Patentovaná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samočistiaci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žehliaca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doska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100" b="1" dirty="0" err="1">
                <a:solidFill>
                  <a:srgbClr val="8E8581"/>
                </a:solidFill>
                <a:latin typeface="Verdana" pitchFamily="34" charset="0"/>
              </a:rPr>
              <a:t>Autoclean</a:t>
            </a:r>
            <a:r>
              <a:rPr lang="cs-CZ" sz="1100" b="1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100" b="1" dirty="0" err="1">
                <a:solidFill>
                  <a:srgbClr val="8E8581"/>
                </a:solidFill>
                <a:latin typeface="Verdana" pitchFamily="34" charset="0"/>
              </a:rPr>
              <a:t>Catalys</a:t>
            </a:r>
            <a:r>
              <a:rPr lang="cs-CZ" sz="1100" b="1" dirty="0">
                <a:solidFill>
                  <a:srgbClr val="8E8581"/>
                </a:solidFill>
                <a:latin typeface="Verdana" pitchFamily="34" charset="0"/>
              </a:rPr>
              <a:t>® s </a:t>
            </a:r>
            <a:r>
              <a:rPr lang="cs-CZ" sz="1100" b="1" dirty="0" err="1">
                <a:solidFill>
                  <a:srgbClr val="8E8581"/>
                </a:solidFill>
                <a:latin typeface="Verdana" pitchFamily="34" charset="0"/>
              </a:rPr>
              <a:t>Paládiom</a:t>
            </a:r>
            <a:r>
              <a:rPr lang="cs-CZ" sz="1100" b="1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pre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dlhotrvajúci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kĺzavosť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-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aktívny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povrch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vytvára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nepretržité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katalytické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čistenie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, v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priebehu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žehlenia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automaticky odstraňuje mikrovlákna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skôr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než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sa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prichytia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k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žehliacej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ploche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a zabraňuje tak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ich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vrstveniu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.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Chráni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tak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kĺzavosť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žehliacej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plochy a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predlžuje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jej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životnosť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.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Rýchle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a jednoduché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plnenie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vodou len za 4s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Parný ráz </a:t>
            </a:r>
            <a:r>
              <a:rPr lang="cs-CZ" sz="1100" b="1" dirty="0">
                <a:solidFill>
                  <a:srgbClr val="8E8581"/>
                </a:solidFill>
                <a:latin typeface="Verdana" pitchFamily="34" charset="0"/>
              </a:rPr>
              <a:t>170 g / min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Variabilná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para </a:t>
            </a:r>
            <a:r>
              <a:rPr lang="cs-CZ" sz="1100" b="1" dirty="0">
                <a:solidFill>
                  <a:srgbClr val="8E8581"/>
                </a:solidFill>
                <a:latin typeface="Verdana" pitchFamily="34" charset="0"/>
              </a:rPr>
              <a:t>0-40 g / min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Príkon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100" b="1" dirty="0">
                <a:solidFill>
                  <a:srgbClr val="8E8581"/>
                </a:solidFill>
                <a:latin typeface="Verdana" pitchFamily="34" charset="0"/>
              </a:rPr>
              <a:t>2 500 </a:t>
            </a:r>
            <a:r>
              <a:rPr lang="cs-CZ" sz="1100" b="1" dirty="0" smtClean="0">
                <a:solidFill>
                  <a:srgbClr val="8E8581"/>
                </a:solidFill>
                <a:latin typeface="Verdana" pitchFamily="34" charset="0"/>
              </a:rPr>
              <a:t>W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pl-PL" sz="1100" b="1" dirty="0">
                <a:solidFill>
                  <a:srgbClr val="8E8581"/>
                </a:solidFill>
                <a:latin typeface="Verdana" pitchFamily="34" charset="0"/>
              </a:rPr>
              <a:t>Automatické vypínanie </a:t>
            </a:r>
            <a:r>
              <a:rPr lang="pl-PL" sz="1100" dirty="0">
                <a:solidFill>
                  <a:srgbClr val="8E8581"/>
                </a:solidFill>
                <a:latin typeface="Verdana" pitchFamily="34" charset="0"/>
              </a:rPr>
              <a:t>po 8 min. (30 s)</a:t>
            </a:r>
            <a:endParaRPr lang="cs-CZ" sz="110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Nastavenie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100" b="1" dirty="0" err="1">
                <a:solidFill>
                  <a:srgbClr val="8E8581"/>
                </a:solidFill>
                <a:latin typeface="Verdana" pitchFamily="34" charset="0"/>
              </a:rPr>
              <a:t>Eco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šetrí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20% energie v porovnaní s max. nastavením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pary</a:t>
            </a:r>
            <a:endParaRPr lang="cs-CZ" sz="110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b="1" dirty="0" err="1">
                <a:solidFill>
                  <a:srgbClr val="8E8581"/>
                </a:solidFill>
                <a:latin typeface="Verdana" pitchFamily="34" charset="0"/>
              </a:rPr>
              <a:t>Easy</a:t>
            </a:r>
            <a:r>
              <a:rPr lang="cs-CZ" sz="1100" b="1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100" b="1" dirty="0" err="1">
                <a:solidFill>
                  <a:srgbClr val="8E8581"/>
                </a:solidFill>
                <a:latin typeface="Verdana" pitchFamily="34" charset="0"/>
              </a:rPr>
              <a:t>cord</a:t>
            </a:r>
            <a:r>
              <a:rPr lang="cs-CZ" sz="1100" b="1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-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ľahká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manipulácia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s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prívodnou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šnúrou</a:t>
            </a:r>
            <a:endParaRPr lang="cs-CZ" sz="110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b="1" dirty="0">
                <a:solidFill>
                  <a:srgbClr val="8E8581"/>
                </a:solidFill>
                <a:latin typeface="Verdana" pitchFamily="34" charset="0"/>
              </a:rPr>
              <a:t>Dvojitý odvápňovací systém 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- zabudovaná kazeta a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vyberateľná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tyčinka (ventil)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b="1" dirty="0">
                <a:solidFill>
                  <a:srgbClr val="8E8581"/>
                </a:solidFill>
                <a:latin typeface="Verdana" pitchFamily="34" charset="0"/>
              </a:rPr>
              <a:t>Anti drip 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proti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odkvapkávaniu</a:t>
            </a:r>
            <a:endParaRPr lang="cs-CZ" sz="110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Zvislé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naparovanie</a:t>
            </a:r>
            <a:endParaRPr lang="cs-CZ" sz="110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Samočistenie</a:t>
            </a:r>
            <a:endParaRPr lang="cs-CZ" sz="110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b="1" dirty="0" err="1">
                <a:solidFill>
                  <a:srgbClr val="8E8581"/>
                </a:solidFill>
                <a:latin typeface="Verdana" pitchFamily="34" charset="0"/>
              </a:rPr>
              <a:t>Kropenie</a:t>
            </a:r>
            <a:endParaRPr lang="cs-CZ" sz="1100" b="1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Veľká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otvorená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protišmyková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päta</a:t>
            </a:r>
            <a:endParaRPr lang="cs-CZ" sz="110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b="1" dirty="0">
                <a:solidFill>
                  <a:srgbClr val="8E8581"/>
                </a:solidFill>
                <a:latin typeface="Verdana" pitchFamily="34" charset="0"/>
              </a:rPr>
              <a:t>XL vodná nádržka 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300 ml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pre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rýchle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plnenie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vodou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Pohodlné držadlo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Dĺžka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prívodnej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šnúry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100" b="1" dirty="0">
                <a:solidFill>
                  <a:srgbClr val="8E8581"/>
                </a:solidFill>
                <a:latin typeface="Verdana" pitchFamily="34" charset="0"/>
              </a:rPr>
              <a:t>2 m</a:t>
            </a:r>
            <a:endParaRPr lang="cs-CZ" sz="900" b="1" dirty="0">
              <a:solidFill>
                <a:srgbClr val="8E8581"/>
              </a:solidFill>
              <a:latin typeface="Verdana" pitchFamily="34" charset="0"/>
            </a:endParaRPr>
          </a:p>
        </p:txBody>
      </p:sp>
      <p:pic>
        <p:nvPicPr>
          <p:cNvPr id="1030" name="Picture 6" descr="C:\Users\ksimankova\Desktop\novelties 2016\FV4920E0\17_FERBETTERAVECGACHETTEGENERIC_TE_PICT_IRON_BETTER_GEN2_XLWATERHOLE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04800" y="5334000"/>
            <a:ext cx="957780" cy="854615"/>
          </a:xfrm>
          <a:prstGeom prst="rect">
            <a:avLst/>
          </a:prstGeom>
          <a:noFill/>
        </p:spPr>
      </p:pic>
      <p:pic>
        <p:nvPicPr>
          <p:cNvPr id="6" name="Picture 5" descr="C:\Users\ksimankova\Desktop\novelties 2016\FV4944E0\21_FERBETTERAVECGACHETTEGENERIC_TE_PICT_IRON_BETTER_GEN2_ENRGYSAVING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708816" y="1143000"/>
            <a:ext cx="939384" cy="838200"/>
          </a:xfrm>
          <a:prstGeom prst="rect">
            <a:avLst/>
          </a:prstGeom>
          <a:noFill/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304800" y="3657600"/>
            <a:ext cx="914400" cy="80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384975" y="1523999"/>
            <a:ext cx="758025" cy="1219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 descr="X:\Marketing\VÝROBKOVÁ DATABÁZE_Product_database\6.NOVELTIES 2015\001 - irons\FV5332\TE_AQUASPEED_FV5330E0_B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2590800" y="5257800"/>
            <a:ext cx="968938" cy="12336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1" name="Picture 3" descr="X:\Marketing\VÝROBKOVÁ DATABÁZE_Product_database\6.NOVELTIES 2015\001 - irons\FV5332\TE_AQUASPEED_FV5330E0_C.jp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1524000" y="5334000"/>
            <a:ext cx="957557" cy="12191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2" name="Picture 9" descr="X:\Marketing\VÝROBKOVÁ DATABÁZE_Product_database\6.NOVELTIES 2015\001 - irons\FV5332\11_FERBESTSANSGACHETTEGENERIC_TE_PICT_IRON_BEST_GEN1_ANTIDRIP.jpg"/>
          <p:cNvPicPr>
            <a:picLocks noChangeAspect="1" noChangeArrowheads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289014" y="4495800"/>
            <a:ext cx="939385" cy="838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3" name="TextovéPole 22"/>
          <p:cNvSpPr txBox="1"/>
          <p:nvPr/>
        </p:nvSpPr>
        <p:spPr>
          <a:xfrm>
            <a:off x="2503641" y="4953000"/>
            <a:ext cx="1447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50" dirty="0" smtClean="0">
                <a:solidFill>
                  <a:schemeClr val="bg1">
                    <a:lumMod val="50000"/>
                  </a:schemeClr>
                </a:solidFill>
              </a:rPr>
              <a:t>Odvápňovací systém</a:t>
            </a:r>
            <a:endParaRPr lang="cs-CZ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1132041" y="4800600"/>
            <a:ext cx="16764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50" dirty="0">
                <a:solidFill>
                  <a:schemeClr val="bg1">
                    <a:lumMod val="50000"/>
                  </a:schemeClr>
                </a:solidFill>
              </a:rPr>
              <a:t>Široký </a:t>
            </a:r>
            <a:r>
              <a:rPr lang="cs-CZ" sz="1050" dirty="0" smtClean="0">
                <a:solidFill>
                  <a:schemeClr val="bg1">
                    <a:lumMod val="50000"/>
                  </a:schemeClr>
                </a:solidFill>
              </a:rPr>
              <a:t>otvor</a:t>
            </a:r>
          </a:p>
          <a:p>
            <a:pPr algn="ctr"/>
            <a:r>
              <a:rPr lang="cs-CZ" sz="105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sz="1050" dirty="0">
                <a:solidFill>
                  <a:schemeClr val="bg1">
                    <a:lumMod val="50000"/>
                  </a:schemeClr>
                </a:solidFill>
              </a:rPr>
              <a:t>na </a:t>
            </a:r>
            <a:r>
              <a:rPr lang="cs-CZ" sz="1050" dirty="0" err="1">
                <a:solidFill>
                  <a:schemeClr val="bg1">
                    <a:lumMod val="50000"/>
                  </a:schemeClr>
                </a:solidFill>
              </a:rPr>
              <a:t>dopĺňanie</a:t>
            </a:r>
            <a:r>
              <a:rPr lang="cs-CZ" sz="1050" dirty="0">
                <a:solidFill>
                  <a:schemeClr val="bg1">
                    <a:lumMod val="50000"/>
                  </a:schemeClr>
                </a:solidFill>
              </a:rPr>
              <a:t> vody</a:t>
            </a:r>
          </a:p>
        </p:txBody>
      </p:sp>
      <p:pic>
        <p:nvPicPr>
          <p:cNvPr id="26" name="Image 5" descr="FTN gris - crushed rasberry.png"/>
          <p:cNvPicPr>
            <a:picLocks noChangeAspect="1"/>
          </p:cNvPicPr>
          <p:nvPr/>
        </p:nvPicPr>
        <p:blipFill>
          <a:blip r:embed="rId11" cstate="screen"/>
          <a:srcRect/>
          <a:stretch>
            <a:fillRect/>
          </a:stretch>
        </p:blipFill>
        <p:spPr>
          <a:xfrm>
            <a:off x="1752600" y="2133600"/>
            <a:ext cx="3023952" cy="2362200"/>
          </a:xfrm>
          <a:prstGeom prst="rect">
            <a:avLst/>
          </a:prstGeom>
        </p:spPr>
      </p:pic>
      <p:pic>
        <p:nvPicPr>
          <p:cNvPr id="27" name="Obrázek 26" descr="4_FV5525E0_OPP.jpg"/>
          <p:cNvPicPr>
            <a:picLocks noChangeAspect="1"/>
          </p:cNvPicPr>
          <p:nvPr/>
        </p:nvPicPr>
        <p:blipFill>
          <a:blip r:embed="rId12" cstate="screen"/>
          <a:stretch>
            <a:fillRect/>
          </a:stretch>
        </p:blipFill>
        <p:spPr>
          <a:xfrm>
            <a:off x="7315200" y="6056808"/>
            <a:ext cx="1628752" cy="801192"/>
          </a:xfrm>
          <a:prstGeom prst="rect">
            <a:avLst/>
          </a:prstGeom>
        </p:spPr>
      </p:pic>
      <p:pic>
        <p:nvPicPr>
          <p:cNvPr id="28" name="Obrázek 27" descr="4_FV5525E0_KEYVISUAL.jpg"/>
          <p:cNvPicPr>
            <a:picLocks noChangeAspect="1"/>
          </p:cNvPicPr>
          <p:nvPr/>
        </p:nvPicPr>
        <p:blipFill>
          <a:blip r:embed="rId13" cstate="screen"/>
          <a:stretch>
            <a:fillRect/>
          </a:stretch>
        </p:blipFill>
        <p:spPr>
          <a:xfrm>
            <a:off x="263652" y="2780164"/>
            <a:ext cx="955548" cy="80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93125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403350" y="0"/>
            <a:ext cx="774065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Tefal</a:t>
            </a: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cs-CZ" sz="24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Aquaspeed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cs-CZ" sz="2400" b="1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Precision</a:t>
            </a:r>
            <a:r>
              <a:rPr lang="cs-CZ" sz="2400" b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25  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:</a:t>
            </a: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b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FV</a:t>
            </a:r>
            <a:r>
              <a:rPr lang="cs-CZ" sz="2400" b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5525E0</a:t>
            </a:r>
            <a:r>
              <a:rPr lang="en-US" sz="2400" b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</a:t>
            </a:r>
            <a:endParaRPr lang="en-US" sz="2400" b="1" dirty="0" smtClean="0">
              <a:solidFill>
                <a:schemeClr val="bg1"/>
              </a:solidFill>
              <a:latin typeface="Calibri" pitchFamily="34" charset="0"/>
              <a:ea typeface="Times New Roman" pitchFamily="18" charset="0"/>
            </a:endParaRPr>
          </a:p>
        </p:txBody>
      </p:sp>
      <p:pic>
        <p:nvPicPr>
          <p:cNvPr id="11" name="Image 11" descr="tefal.gif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2844" y="6319016"/>
            <a:ext cx="1285884" cy="29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3" name="Line 3"/>
          <p:cNvSpPr>
            <a:spLocks noChangeShapeType="1"/>
          </p:cNvSpPr>
          <p:nvPr/>
        </p:nvSpPr>
        <p:spPr bwMode="auto">
          <a:xfrm>
            <a:off x="1403350" y="0"/>
            <a:ext cx="0" cy="6165850"/>
          </a:xfrm>
          <a:prstGeom prst="line">
            <a:avLst/>
          </a:prstGeom>
          <a:noFill/>
          <a:ln w="38100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52400" y="0"/>
            <a:ext cx="914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ovéPole 15"/>
          <p:cNvSpPr txBox="1"/>
          <p:nvPr/>
        </p:nvSpPr>
        <p:spPr>
          <a:xfrm>
            <a:off x="5029200" y="603930"/>
            <a:ext cx="3962400" cy="6017032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hu-HU" sz="1100" b="1" dirty="0">
                <a:solidFill>
                  <a:srgbClr val="8E8581"/>
                </a:solidFill>
                <a:latin typeface="Verdana" pitchFamily="34" charset="0"/>
              </a:rPr>
              <a:t>A részletek is ellenőrzése alatt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hu-HU" sz="1100" b="1" dirty="0">
                <a:solidFill>
                  <a:srgbClr val="8E8581"/>
                </a:solidFill>
                <a:latin typeface="Verdana" pitchFamily="34" charset="0"/>
              </a:rPr>
              <a:t>Power Zone </a:t>
            </a:r>
            <a:r>
              <a:rPr lang="hu-HU" sz="1100" dirty="0">
                <a:solidFill>
                  <a:srgbClr val="8E8581"/>
                </a:solidFill>
                <a:latin typeface="Verdana" pitchFamily="34" charset="0"/>
              </a:rPr>
              <a:t>a</a:t>
            </a:r>
            <a:r>
              <a:rPr lang="hu-HU" sz="1100" b="1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hu-HU" sz="1100" dirty="0">
                <a:solidFill>
                  <a:srgbClr val="8E8581"/>
                </a:solidFill>
                <a:latin typeface="Verdana" pitchFamily="34" charset="0"/>
              </a:rPr>
              <a:t>gőzlövetet a vasaló orrába összpontos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ítja</a:t>
            </a:r>
            <a:r>
              <a:rPr lang="hu-HU" sz="1100" dirty="0">
                <a:solidFill>
                  <a:srgbClr val="8E8581"/>
                </a:solidFill>
                <a:latin typeface="Verdana" pitchFamily="34" charset="0"/>
              </a:rPr>
              <a:t> és növeli a nehezen hozzáférhető helyek vasalásának hatékonyságát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b="1" dirty="0" err="1">
                <a:solidFill>
                  <a:srgbClr val="8E8581"/>
                </a:solidFill>
                <a:latin typeface="Verdana" pitchFamily="34" charset="0"/>
              </a:rPr>
              <a:t>Precision</a:t>
            </a:r>
            <a:r>
              <a:rPr lang="cs-CZ" sz="1100" b="1" dirty="0">
                <a:solidFill>
                  <a:srgbClr val="8E8581"/>
                </a:solidFill>
                <a:latin typeface="Verdana" pitchFamily="34" charset="0"/>
              </a:rPr>
              <a:t> Tip 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– </a:t>
            </a:r>
            <a:r>
              <a:rPr lang="hu-HU" sz="1100" dirty="0">
                <a:solidFill>
                  <a:srgbClr val="8E8581"/>
                </a:solidFill>
                <a:latin typeface="Verdana" pitchFamily="34" charset="0"/>
              </a:rPr>
              <a:t>pontos vasaló orr,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könnyen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kivasalja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a </a:t>
            </a:r>
            <a:r>
              <a:rPr lang="hu-HU" sz="1100" dirty="0">
                <a:solidFill>
                  <a:srgbClr val="8E8581"/>
                </a:solidFill>
                <a:latin typeface="Verdana" pitchFamily="34" charset="0"/>
              </a:rPr>
              <a:t>nehezen hozzáférhető helyeket, mint pl. gallérok és gombok környéke 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hu-HU" sz="1100" dirty="0">
                <a:solidFill>
                  <a:srgbClr val="8E8581"/>
                </a:solidFill>
                <a:latin typeface="Verdana" pitchFamily="34" charset="0"/>
              </a:rPr>
              <a:t>Szabadalmaztatott öntiszt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í</a:t>
            </a:r>
            <a:r>
              <a:rPr lang="hu-HU" sz="1100" dirty="0">
                <a:solidFill>
                  <a:srgbClr val="8E8581"/>
                </a:solidFill>
                <a:latin typeface="Verdana" pitchFamily="34" charset="0"/>
              </a:rPr>
              <a:t>tó </a:t>
            </a:r>
            <a:r>
              <a:rPr lang="hu-HU" sz="1100" b="1" dirty="0">
                <a:solidFill>
                  <a:srgbClr val="8E8581"/>
                </a:solidFill>
                <a:latin typeface="Verdana" pitchFamily="34" charset="0"/>
              </a:rPr>
              <a:t>Autoclean Catalys® vasalótalp Palladiummal  </a:t>
            </a:r>
            <a:r>
              <a:rPr lang="hu-HU" sz="1100" dirty="0">
                <a:solidFill>
                  <a:srgbClr val="8E8581"/>
                </a:solidFill>
                <a:latin typeface="Verdana" pitchFamily="34" charset="0"/>
              </a:rPr>
              <a:t>a tartós siklásért– az aktív felület folyamatos katalitikus tisztítást képez, a vasalás közben automatikusan eltávolítja a mikroszálakat mielőtt még a vasalótalpra ragadnának, és így megakadályozza a rétegződésüket. Védi a vasalótalp siklását és meghosszabbítja az életrartamát.</a:t>
            </a:r>
            <a:endParaRPr lang="cs-CZ" sz="110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Gyors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és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egyszerű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víz</a:t>
            </a:r>
            <a:r>
              <a:rPr lang="hu-HU" sz="1100" dirty="0">
                <a:solidFill>
                  <a:srgbClr val="8E8581"/>
                </a:solidFill>
                <a:latin typeface="Verdana" pitchFamily="34" charset="0"/>
              </a:rPr>
              <a:t>feltöltés csak 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4mp 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alatt</a:t>
            </a:r>
            <a:endParaRPr lang="cs-CZ" sz="110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hu-HU" sz="1100" dirty="0">
                <a:solidFill>
                  <a:srgbClr val="8E8581"/>
                </a:solidFill>
                <a:latin typeface="Verdana" pitchFamily="34" charset="0"/>
              </a:rPr>
              <a:t>Gőzlövet </a:t>
            </a:r>
            <a:r>
              <a:rPr lang="hu-HU" sz="1100" b="1" dirty="0">
                <a:solidFill>
                  <a:srgbClr val="8E8581"/>
                </a:solidFill>
                <a:latin typeface="Verdana" pitchFamily="34" charset="0"/>
              </a:rPr>
              <a:t>170 g / perc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hu-HU" sz="1100" dirty="0">
                <a:solidFill>
                  <a:srgbClr val="8E8581"/>
                </a:solidFill>
                <a:latin typeface="Verdana" pitchFamily="34" charset="0"/>
              </a:rPr>
              <a:t>Változó gőz </a:t>
            </a:r>
            <a:r>
              <a:rPr lang="hu-HU" sz="1100" b="1" dirty="0">
                <a:solidFill>
                  <a:srgbClr val="8E8581"/>
                </a:solidFill>
                <a:latin typeface="Verdana" pitchFamily="34" charset="0"/>
              </a:rPr>
              <a:t>0-40 g / perc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hu-HU" sz="1100" dirty="0">
                <a:solidFill>
                  <a:srgbClr val="8E8581"/>
                </a:solidFill>
                <a:latin typeface="Verdana" pitchFamily="34" charset="0"/>
              </a:rPr>
              <a:t>Fogyasztás </a:t>
            </a:r>
            <a:r>
              <a:rPr lang="hu-HU" sz="1100" b="1" dirty="0">
                <a:solidFill>
                  <a:srgbClr val="8E8581"/>
                </a:solidFill>
                <a:latin typeface="Verdana" pitchFamily="34" charset="0"/>
              </a:rPr>
              <a:t>2500 </a:t>
            </a:r>
            <a:r>
              <a:rPr lang="hu-HU" sz="1100" b="1" dirty="0" smtClean="0">
                <a:solidFill>
                  <a:srgbClr val="8E8581"/>
                </a:solidFill>
                <a:latin typeface="Verdana" pitchFamily="34" charset="0"/>
              </a:rPr>
              <a:t>W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hu-HU" sz="1100" b="1" dirty="0" smtClean="0">
                <a:solidFill>
                  <a:srgbClr val="8E8581"/>
                </a:solidFill>
                <a:latin typeface="Verdana" pitchFamily="34" charset="0"/>
              </a:rPr>
              <a:t>Automatikus </a:t>
            </a:r>
            <a:r>
              <a:rPr lang="hu-HU" sz="1100" b="1" dirty="0">
                <a:solidFill>
                  <a:srgbClr val="8E8581"/>
                </a:solidFill>
                <a:latin typeface="Verdana" pitchFamily="34" charset="0"/>
              </a:rPr>
              <a:t>kikapcsolás </a:t>
            </a:r>
            <a:r>
              <a:rPr lang="hu-HU" sz="1100" dirty="0">
                <a:solidFill>
                  <a:srgbClr val="8E8581"/>
                </a:solidFill>
                <a:latin typeface="Verdana" pitchFamily="34" charset="0"/>
              </a:rPr>
              <a:t>8 perc </a:t>
            </a:r>
            <a:r>
              <a:rPr lang="hu-HU" sz="1100" dirty="0" smtClean="0">
                <a:solidFill>
                  <a:srgbClr val="8E8581"/>
                </a:solidFill>
                <a:latin typeface="Verdana" pitchFamily="34" charset="0"/>
              </a:rPr>
              <a:t>után </a:t>
            </a:r>
            <a:r>
              <a:rPr lang="hu-HU" sz="1100" dirty="0">
                <a:solidFill>
                  <a:srgbClr val="8E8581"/>
                </a:solidFill>
                <a:latin typeface="Verdana" pitchFamily="34" charset="0"/>
              </a:rPr>
              <a:t>(</a:t>
            </a:r>
            <a:r>
              <a:rPr lang="hu-HU" sz="1100" dirty="0" smtClean="0">
                <a:solidFill>
                  <a:srgbClr val="8E8581"/>
                </a:solidFill>
                <a:latin typeface="Verdana" pitchFamily="34" charset="0"/>
              </a:rPr>
              <a:t>30mp)</a:t>
            </a:r>
            <a:endParaRPr lang="hu-HU" sz="110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hu-HU" sz="1100" b="1" dirty="0">
                <a:solidFill>
                  <a:srgbClr val="8E8581"/>
                </a:solidFill>
                <a:latin typeface="Verdana" pitchFamily="34" charset="0"/>
              </a:rPr>
              <a:t>Eco</a:t>
            </a:r>
            <a:r>
              <a:rPr lang="hu-HU" sz="1100" dirty="0">
                <a:solidFill>
                  <a:srgbClr val="8E8581"/>
                </a:solidFill>
                <a:latin typeface="Verdana" pitchFamily="34" charset="0"/>
              </a:rPr>
              <a:t> beállítás 20% -os energia megtakarítás a max. beáll</a:t>
            </a:r>
            <a:r>
              <a:rPr lang="cs-CZ" sz="1100" dirty="0" err="1">
                <a:solidFill>
                  <a:srgbClr val="8E8581"/>
                </a:solidFill>
                <a:latin typeface="Verdana" pitchFamily="34" charset="0"/>
              </a:rPr>
              <a:t>ításhoz</a:t>
            </a:r>
            <a:r>
              <a:rPr lang="cs-CZ" sz="1100" dirty="0">
                <a:solidFill>
                  <a:srgbClr val="8E8581"/>
                </a:solidFill>
                <a:latin typeface="Verdana" pitchFamily="34" charset="0"/>
              </a:rPr>
              <a:t> </a:t>
            </a:r>
            <a:r>
              <a:rPr lang="hu-HU" sz="1100" dirty="0">
                <a:solidFill>
                  <a:srgbClr val="8E8581"/>
                </a:solidFill>
                <a:latin typeface="Verdana" pitchFamily="34" charset="0"/>
              </a:rPr>
              <a:t>képest 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hu-HU" sz="1100" dirty="0">
                <a:solidFill>
                  <a:srgbClr val="8E8581"/>
                </a:solidFill>
                <a:latin typeface="Verdana" pitchFamily="34" charset="0"/>
              </a:rPr>
              <a:t>Egyszerű </a:t>
            </a:r>
            <a:r>
              <a:rPr lang="hu-HU" sz="1100" b="1" dirty="0">
                <a:solidFill>
                  <a:srgbClr val="8E8581"/>
                </a:solidFill>
                <a:latin typeface="Verdana" pitchFamily="34" charset="0"/>
              </a:rPr>
              <a:t>Easy cord</a:t>
            </a:r>
            <a:r>
              <a:rPr lang="hu-HU" sz="1100" dirty="0">
                <a:solidFill>
                  <a:srgbClr val="8E8581"/>
                </a:solidFill>
                <a:latin typeface="Verdana" pitchFamily="34" charset="0"/>
              </a:rPr>
              <a:t> rendszer - a vezeték könnyű kezelése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hu-HU" sz="1100" b="1" dirty="0">
                <a:solidFill>
                  <a:srgbClr val="8E8581"/>
                </a:solidFill>
                <a:latin typeface="Verdana" pitchFamily="34" charset="0"/>
              </a:rPr>
              <a:t>Kettős vízkőmentesítő rendszer </a:t>
            </a:r>
            <a:r>
              <a:rPr lang="hu-HU" sz="1100" dirty="0">
                <a:solidFill>
                  <a:srgbClr val="8E8581"/>
                </a:solidFill>
                <a:latin typeface="Verdana" pitchFamily="34" charset="0"/>
              </a:rPr>
              <a:t>- beépített és cserélhető patron (szelep)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hu-HU" sz="1100" dirty="0">
                <a:solidFill>
                  <a:srgbClr val="8E8581"/>
                </a:solidFill>
                <a:latin typeface="Verdana" pitchFamily="34" charset="0"/>
              </a:rPr>
              <a:t>Csöpögésgátló </a:t>
            </a:r>
            <a:r>
              <a:rPr lang="cs-CZ" sz="1100" b="1" dirty="0">
                <a:solidFill>
                  <a:srgbClr val="8E8581"/>
                </a:solidFill>
                <a:latin typeface="Verdana" pitchFamily="34" charset="0"/>
              </a:rPr>
              <a:t>Anti-drip </a:t>
            </a:r>
            <a:r>
              <a:rPr lang="hu-HU" sz="1100" dirty="0">
                <a:solidFill>
                  <a:srgbClr val="8E8581"/>
                </a:solidFill>
                <a:latin typeface="Verdana" pitchFamily="34" charset="0"/>
              </a:rPr>
              <a:t>rendszer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hu-HU" sz="1100" dirty="0">
                <a:solidFill>
                  <a:srgbClr val="8E8581"/>
                </a:solidFill>
                <a:latin typeface="Verdana" pitchFamily="34" charset="0"/>
              </a:rPr>
              <a:t>Függőleges gőz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hu-HU" sz="1100" smtClean="0">
                <a:solidFill>
                  <a:srgbClr val="8E8581"/>
                </a:solidFill>
                <a:latin typeface="Verdana" pitchFamily="34" charset="0"/>
              </a:rPr>
              <a:t>Öntisztítás</a:t>
            </a:r>
            <a:endParaRPr lang="hu-HU" sz="1100" dirty="0">
              <a:solidFill>
                <a:srgbClr val="8E8581"/>
              </a:solidFill>
              <a:latin typeface="Verdana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hu-HU" sz="1100" b="1" dirty="0">
                <a:solidFill>
                  <a:srgbClr val="8E8581"/>
                </a:solidFill>
                <a:latin typeface="Verdana" pitchFamily="34" charset="0"/>
              </a:rPr>
              <a:t>Permetezés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hu-HU" sz="1100" dirty="0">
                <a:solidFill>
                  <a:srgbClr val="8E8581"/>
                </a:solidFill>
                <a:latin typeface="Verdana" pitchFamily="34" charset="0"/>
              </a:rPr>
              <a:t>Nagy nyitott csúszást gátló sarok 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hu-HU" sz="1100" b="1" dirty="0">
                <a:solidFill>
                  <a:srgbClr val="8E8581"/>
                </a:solidFill>
                <a:latin typeface="Verdana" pitchFamily="34" charset="0"/>
              </a:rPr>
              <a:t>XL víztartály </a:t>
            </a:r>
            <a:r>
              <a:rPr lang="hu-HU" sz="1100" dirty="0">
                <a:solidFill>
                  <a:srgbClr val="8E8581"/>
                </a:solidFill>
                <a:latin typeface="Verdana" pitchFamily="34" charset="0"/>
              </a:rPr>
              <a:t>300 ml a gyors víz utántöltéshez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hu-HU" sz="1100" dirty="0">
                <a:solidFill>
                  <a:srgbClr val="8E8581"/>
                </a:solidFill>
                <a:latin typeface="Verdana" pitchFamily="34" charset="0"/>
              </a:rPr>
              <a:t>Kényelmes fogantyú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hu-HU" sz="1100" dirty="0">
                <a:solidFill>
                  <a:srgbClr val="8E8581"/>
                </a:solidFill>
                <a:latin typeface="Verdana" pitchFamily="34" charset="0"/>
              </a:rPr>
              <a:t>Tápkábel hossza </a:t>
            </a:r>
            <a:r>
              <a:rPr lang="hu-HU" sz="1100" b="1" dirty="0">
                <a:solidFill>
                  <a:srgbClr val="8E8581"/>
                </a:solidFill>
                <a:latin typeface="Verdana" pitchFamily="34" charset="0"/>
              </a:rPr>
              <a:t>2 m</a:t>
            </a:r>
            <a:endParaRPr lang="cs-CZ" sz="1100" b="1" dirty="0">
              <a:solidFill>
                <a:srgbClr val="8E8581"/>
              </a:solidFill>
              <a:latin typeface="Verdana" pitchFamily="34" charset="0"/>
            </a:endParaRPr>
          </a:p>
        </p:txBody>
      </p:sp>
      <p:pic>
        <p:nvPicPr>
          <p:cNvPr id="1030" name="Picture 6" descr="C:\Users\ksimankova\Desktop\novelties 2016\FV4920E0\17_FERBETTERAVECGACHETTEGENERIC_TE_PICT_IRON_BETTER_GEN2_XLWATERHOLE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04800" y="5334000"/>
            <a:ext cx="957780" cy="854615"/>
          </a:xfrm>
          <a:prstGeom prst="rect">
            <a:avLst/>
          </a:prstGeom>
          <a:noFill/>
        </p:spPr>
      </p:pic>
      <p:pic>
        <p:nvPicPr>
          <p:cNvPr id="6" name="Picture 5" descr="C:\Users\ksimankova\Desktop\novelties 2016\FV4944E0\21_FERBETTERAVECGACHETTEGENERIC_TE_PICT_IRON_BETTER_GEN2_ENRGYSAVING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708816" y="1143000"/>
            <a:ext cx="939384" cy="838200"/>
          </a:xfrm>
          <a:prstGeom prst="rect">
            <a:avLst/>
          </a:prstGeom>
          <a:noFill/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304800" y="3657600"/>
            <a:ext cx="914400" cy="80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384975" y="1523999"/>
            <a:ext cx="758025" cy="1219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 descr="X:\Marketing\VÝROBKOVÁ DATABÁZE_Product_database\6.NOVELTIES 2015\001 - irons\FV5332\TE_AQUASPEED_FV5330E0_B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2590800" y="5257800"/>
            <a:ext cx="968938" cy="12336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1" name="Picture 3" descr="X:\Marketing\VÝROBKOVÁ DATABÁZE_Product_database\6.NOVELTIES 2015\001 - irons\FV5332\TE_AQUASPEED_FV5330E0_C.jp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1524000" y="5334000"/>
            <a:ext cx="957557" cy="12191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2" name="Picture 9" descr="X:\Marketing\VÝROBKOVÁ DATABÁZE_Product_database\6.NOVELTIES 2015\001 - irons\FV5332\11_FERBESTSANSGACHETTEGENERIC_TE_PICT_IRON_BEST_GEN1_ANTIDRIP.jpg"/>
          <p:cNvPicPr>
            <a:picLocks noChangeAspect="1" noChangeArrowheads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289014" y="4495800"/>
            <a:ext cx="939385" cy="838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3" name="TextovéPole 22"/>
          <p:cNvSpPr txBox="1"/>
          <p:nvPr/>
        </p:nvSpPr>
        <p:spPr>
          <a:xfrm>
            <a:off x="2481557" y="4842302"/>
            <a:ext cx="1447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50" dirty="0" smtClean="0">
                <a:solidFill>
                  <a:schemeClr val="bg1">
                    <a:lumMod val="50000"/>
                  </a:schemeClr>
                </a:solidFill>
              </a:rPr>
              <a:t>Vízkőmentesítéső </a:t>
            </a:r>
            <a:r>
              <a:rPr lang="hu-HU" sz="1050" dirty="0">
                <a:solidFill>
                  <a:schemeClr val="bg1">
                    <a:lumMod val="50000"/>
                  </a:schemeClr>
                </a:solidFill>
              </a:rPr>
              <a:t>rendszer</a:t>
            </a:r>
            <a:endParaRPr lang="cs-CZ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1132041" y="4800600"/>
            <a:ext cx="16764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50" dirty="0" err="1">
                <a:solidFill>
                  <a:schemeClr val="bg1">
                    <a:lumMod val="50000"/>
                  </a:schemeClr>
                </a:solidFill>
              </a:rPr>
              <a:t>Széles</a:t>
            </a:r>
            <a:r>
              <a:rPr lang="cs-CZ" sz="1050" dirty="0">
                <a:solidFill>
                  <a:schemeClr val="bg1">
                    <a:lumMod val="50000"/>
                  </a:schemeClr>
                </a:solidFill>
              </a:rPr>
              <a:t> víz</a:t>
            </a:r>
            <a:r>
              <a:rPr lang="hu-HU" sz="1050" dirty="0">
                <a:solidFill>
                  <a:schemeClr val="bg1">
                    <a:lumMod val="50000"/>
                  </a:schemeClr>
                </a:solidFill>
              </a:rPr>
              <a:t>feltöltő </a:t>
            </a:r>
          </a:p>
          <a:p>
            <a:pPr algn="ctr"/>
            <a:r>
              <a:rPr lang="cs-CZ" sz="1050" dirty="0" err="1">
                <a:solidFill>
                  <a:schemeClr val="bg1">
                    <a:lumMod val="50000"/>
                  </a:schemeClr>
                </a:solidFill>
              </a:rPr>
              <a:t>nyílás</a:t>
            </a:r>
            <a:endParaRPr lang="cs-CZ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6" name="Image 5" descr="FTN gris - crushed rasberry.png"/>
          <p:cNvPicPr>
            <a:picLocks noChangeAspect="1"/>
          </p:cNvPicPr>
          <p:nvPr/>
        </p:nvPicPr>
        <p:blipFill>
          <a:blip r:embed="rId11" cstate="screen"/>
          <a:srcRect/>
          <a:stretch>
            <a:fillRect/>
          </a:stretch>
        </p:blipFill>
        <p:spPr>
          <a:xfrm>
            <a:off x="1752600" y="2133600"/>
            <a:ext cx="3023952" cy="2362200"/>
          </a:xfrm>
          <a:prstGeom prst="rect">
            <a:avLst/>
          </a:prstGeom>
        </p:spPr>
      </p:pic>
      <p:pic>
        <p:nvPicPr>
          <p:cNvPr id="27" name="Obrázek 26" descr="4_FV5525E0_OPP.jpg"/>
          <p:cNvPicPr>
            <a:picLocks noChangeAspect="1"/>
          </p:cNvPicPr>
          <p:nvPr/>
        </p:nvPicPr>
        <p:blipFill>
          <a:blip r:embed="rId12" cstate="screen"/>
          <a:stretch>
            <a:fillRect/>
          </a:stretch>
        </p:blipFill>
        <p:spPr>
          <a:xfrm>
            <a:off x="7315200" y="6056808"/>
            <a:ext cx="1628752" cy="801192"/>
          </a:xfrm>
          <a:prstGeom prst="rect">
            <a:avLst/>
          </a:prstGeom>
        </p:spPr>
      </p:pic>
      <p:pic>
        <p:nvPicPr>
          <p:cNvPr id="28" name="Obrázek 27" descr="4_FV5525E0_KEYVISUAL.jpg"/>
          <p:cNvPicPr>
            <a:picLocks noChangeAspect="1"/>
          </p:cNvPicPr>
          <p:nvPr/>
        </p:nvPicPr>
        <p:blipFill>
          <a:blip r:embed="rId13" cstate="screen"/>
          <a:stretch>
            <a:fillRect/>
          </a:stretch>
        </p:blipFill>
        <p:spPr>
          <a:xfrm>
            <a:off x="263652" y="2780164"/>
            <a:ext cx="955548" cy="80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93125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477</Words>
  <Application>Microsoft Office PowerPoint</Application>
  <PresentationFormat>Předvádění na obrazovce (4:3)</PresentationFormat>
  <Paragraphs>71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Office Theme</vt:lpstr>
      <vt:lpstr>Snímek 1</vt:lpstr>
      <vt:lpstr>Snímek 2</vt:lpstr>
      <vt:lpstr>Snímek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KRIZOVA Marie</dc:creator>
  <cp:lastModifiedBy>HZATLOUKALOVA</cp:lastModifiedBy>
  <cp:revision>48</cp:revision>
  <dcterms:created xsi:type="dcterms:W3CDTF">2006-08-16T00:00:00Z</dcterms:created>
  <dcterms:modified xsi:type="dcterms:W3CDTF">2016-01-29T09:29:24Z</dcterms:modified>
</cp:coreProperties>
</file>