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25" r:id="rId3"/>
    <p:sldMasterId id="2147483739" r:id="rId4"/>
  </p:sldMasterIdLst>
  <p:notesMasterIdLst>
    <p:notesMasterId r:id="rId9"/>
  </p:notesMasterIdLst>
  <p:sldIdLst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60"/>
  </p:normalViewPr>
  <p:slideViewPr>
    <p:cSldViewPr>
      <p:cViewPr>
        <p:scale>
          <a:sx n="119" d="100"/>
          <a:sy n="119" d="100"/>
        </p:scale>
        <p:origin x="-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B7208-1F80-4E17-B111-EA9B02DFA7CD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CF98-EB42-4412-8A19-2FAC2669409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85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8686800" y="6396038"/>
            <a:ext cx="139700" cy="150812"/>
          </a:xfrm>
          <a:prstGeom prst="rect">
            <a:avLst/>
          </a:prstGeom>
          <a:solidFill>
            <a:srgbClr val="8306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1" y="3124200"/>
            <a:ext cx="1701800" cy="685800"/>
          </a:xfrm>
          <a:prstGeom prst="rect">
            <a:avLst/>
          </a:prstGeom>
          <a:solidFill>
            <a:srgbClr val="BCB1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1" y="4505325"/>
            <a:ext cx="1701800" cy="152400"/>
          </a:xfrm>
          <a:prstGeom prst="rect">
            <a:avLst/>
          </a:prstGeom>
          <a:solidFill>
            <a:srgbClr val="8D7D7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6" y="863600"/>
            <a:ext cx="6975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1717676" y="2538414"/>
            <a:ext cx="69691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>
            <a:spAutoFit/>
          </a:bodyPr>
          <a:lstStyle/>
          <a:p>
            <a:pPr algn="just" eaLnBrk="0" fontAlgn="base" hangingPunct="0">
              <a:spcAft>
                <a:spcPct val="0"/>
              </a:spcAft>
              <a:defRPr/>
            </a:pPr>
            <a:r>
              <a:rPr lang="fr-FR" altLang="ja-JP" sz="1100" dirty="0">
                <a:solidFill>
                  <a:srgbClr val="8D7D74"/>
                </a:solidFill>
                <a:latin typeface="Verdana" pitchFamily="34" charset="0"/>
                <a:ea typeface="MS PGothic" pitchFamily="34" charset="-128"/>
              </a:rPr>
              <a:t>AIRBAKE ALL-CLAD ARNO ASIAVINA CALOR CLOCK IMUSA KRUPS LAGOSTINA MIRRO MOULINEX</a:t>
            </a:r>
            <a:br>
              <a:rPr lang="fr-FR" altLang="ja-JP" sz="1100" dirty="0">
                <a:solidFill>
                  <a:srgbClr val="8D7D74"/>
                </a:solidFill>
                <a:latin typeface="Verdana" pitchFamily="34" charset="0"/>
                <a:ea typeface="MS PGothic" pitchFamily="34" charset="-128"/>
              </a:rPr>
            </a:br>
            <a:r>
              <a:rPr lang="fr-FR" altLang="ja-JP" sz="1100" dirty="0">
                <a:solidFill>
                  <a:srgbClr val="8D7D74"/>
                </a:solidFill>
                <a:latin typeface="Verdana" pitchFamily="34" charset="0"/>
                <a:ea typeface="MS PGothic" pitchFamily="34" charset="-128"/>
              </a:rPr>
              <a:t>PANEX PENEDO REGAL ROCHEDO ROWENTA SAMURAI SEB SUPOR TEFAL T-FAL UMCO WEAREVER</a:t>
            </a:r>
            <a:br>
              <a:rPr lang="fr-FR" altLang="ja-JP" sz="1100" dirty="0">
                <a:solidFill>
                  <a:srgbClr val="8D7D74"/>
                </a:solidFill>
                <a:latin typeface="Verdana" pitchFamily="34" charset="0"/>
                <a:ea typeface="MS PGothic" pitchFamily="34" charset="-128"/>
              </a:rPr>
            </a:br>
            <a:endParaRPr lang="fr-FR" altLang="ja-JP" sz="1100" dirty="0">
              <a:solidFill>
                <a:srgbClr val="8D7D74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1" name="Picture 8" descr="Frise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795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718302" y="3124200"/>
            <a:ext cx="6968499" cy="685800"/>
          </a:xfrm>
          <a:prstGeom prst="rect">
            <a:avLst/>
          </a:prstGeo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1"/>
          </p:nvPr>
        </p:nvSpPr>
        <p:spPr>
          <a:xfrm>
            <a:off x="1727690" y="4293100"/>
            <a:ext cx="6959294" cy="576065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0"/>
          </p:nvPr>
        </p:nvSpPr>
        <p:spPr>
          <a:xfrm>
            <a:off x="5853622" y="6322706"/>
            <a:ext cx="2285081" cy="298688"/>
          </a:xfrm>
        </p:spPr>
        <p:txBody>
          <a:bodyPr anchor="ctr"/>
          <a:lstStyle>
            <a:lvl1pPr marL="0" indent="0" algn="r">
              <a:buNone/>
              <a:defRPr sz="1600" b="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1"/>
          </p:nvPr>
        </p:nvSpPr>
        <p:spPr>
          <a:xfrm>
            <a:off x="8138701" y="6322706"/>
            <a:ext cx="548098" cy="298688"/>
          </a:xfrm>
        </p:spPr>
        <p:txBody>
          <a:bodyPr lIns="0" rIns="0" anchor="ctr"/>
          <a:lstStyle>
            <a:lvl1pPr marL="0" indent="0" algn="ctr">
              <a:buNone/>
              <a:defRPr sz="1600" b="1" baseline="0">
                <a:solidFill>
                  <a:srgbClr val="C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4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7186613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A06C61-7BE1-47EE-9C1B-9962182FC399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ja-JP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83272" y="1876304"/>
            <a:ext cx="7577457" cy="472579"/>
          </a:xfrm>
          <a:solidFill>
            <a:srgbClr val="DDDDDD"/>
          </a:solid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1600" b="1">
                <a:noFill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867" y="188913"/>
            <a:ext cx="777679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915866" y="1916835"/>
            <a:ext cx="7311924" cy="1138773"/>
          </a:xfrm>
        </p:spPr>
        <p:txBody>
          <a:bodyPr>
            <a:spAutoFit/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E1111"/>
              </a:buClr>
              <a:buSzPct val="100000"/>
              <a:buFont typeface="Wingdings 2" pitchFamily="18" charset="2"/>
              <a:buChar char="¢"/>
              <a:tabLst/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/>
          </p:cNvSpPr>
          <p:nvPr userDrawn="1"/>
        </p:nvSpPr>
        <p:spPr bwMode="auto">
          <a:xfrm>
            <a:off x="7186613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4E479D-BD7E-4D90-B606-2043189B17C3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ja-JP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867" y="188913"/>
            <a:ext cx="777679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5868" y="1556793"/>
            <a:ext cx="7776795" cy="818686"/>
          </a:xfrm>
        </p:spPr>
        <p:txBody>
          <a:bodyPr>
            <a:sp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2"/>
          </p:nvPr>
        </p:nvSpPr>
        <p:spPr>
          <a:xfrm>
            <a:off x="450927" y="6510536"/>
            <a:ext cx="644748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 baseline="0"/>
            </a:lvl1pPr>
            <a:lvl2pPr>
              <a:defRPr sz="1600"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A477-DE2A-4FFA-B3CD-9BFC9FD9C577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8A4E-5F30-4D8C-A840-A7788884F4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A28CB1B-CA57-4E9A-AC30-D5D04D5E9BB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20/04/2015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7" y="635642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3CAB17-9A89-4263-9749-85122DD212EC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146050" cy="15875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ea typeface="MS PGothic" pitchFamily="34" charset="-128"/>
              <a:sym typeface="Arial"/>
            </a:endParaRPr>
          </a:p>
        </p:txBody>
      </p:sp>
      <p:sp>
        <p:nvSpPr>
          <p:cNvPr id="12" name="Espace réservé du numéro de diapositive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7186613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C16EA3-FA7F-4BEF-897D-2D8B32F586B5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ja-JP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867" y="188913"/>
            <a:ext cx="777679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05471" y="2038547"/>
            <a:ext cx="3987311" cy="818686"/>
          </a:xfrm>
        </p:spPr>
        <p:txBody>
          <a:bodyPr>
            <a:spAutoFit/>
          </a:bodyPr>
          <a:lstStyle>
            <a:lvl1pPr>
              <a:defRPr sz="1600" b="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1457" y="2038547"/>
            <a:ext cx="3987312" cy="818686"/>
          </a:xfrm>
        </p:spPr>
        <p:txBody>
          <a:bodyPr>
            <a:spAutoFit/>
          </a:bodyPr>
          <a:lstStyle>
            <a:lvl1pPr>
              <a:defRPr sz="1600" b="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557338"/>
            <a:ext cx="3987312" cy="486000"/>
          </a:xfrm>
          <a:solidFill>
            <a:srgbClr val="DDDDDD"/>
          </a:solidFill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705352" y="1557338"/>
            <a:ext cx="3987311" cy="486000"/>
          </a:xfrm>
          <a:solidFill>
            <a:srgbClr val="DDDDDD"/>
          </a:solidFill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6"/>
          </p:nvPr>
        </p:nvSpPr>
        <p:spPr>
          <a:xfrm>
            <a:off x="450927" y="6510536"/>
            <a:ext cx="644748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 baseline="0"/>
            </a:lvl1pPr>
            <a:lvl2pPr>
              <a:defRPr sz="1600"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/>
          </p:cNvSpPr>
          <p:nvPr userDrawn="1"/>
        </p:nvSpPr>
        <p:spPr bwMode="auto">
          <a:xfrm>
            <a:off x="7186613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741CC2-2EE9-4CDE-8C82-D4687FEFEA30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ja-JP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867" y="188913"/>
            <a:ext cx="777679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5868" y="1557338"/>
            <a:ext cx="7967295" cy="4608512"/>
          </a:xfrm>
        </p:spPr>
        <p:txBody>
          <a:bodyPr/>
          <a:lstStyle>
            <a:lvl1pPr>
              <a:buNone/>
              <a:defRPr b="0"/>
            </a:lvl1pPr>
            <a:lvl2pPr>
              <a:defRPr sz="1600"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2"/>
          </p:nvPr>
        </p:nvSpPr>
        <p:spPr>
          <a:xfrm>
            <a:off x="450927" y="6510536"/>
            <a:ext cx="644748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 baseline="0"/>
            </a:lvl1pPr>
            <a:lvl2pPr>
              <a:defRPr sz="1600"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 txBox="1">
            <a:spLocks/>
          </p:cNvSpPr>
          <p:nvPr userDrawn="1"/>
        </p:nvSpPr>
        <p:spPr bwMode="auto">
          <a:xfrm>
            <a:off x="7186613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01032B-E978-4B49-A502-BC3D9B0DE9A1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ja-JP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867" y="188913"/>
            <a:ext cx="777679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1339" y="1557338"/>
            <a:ext cx="3987312" cy="460851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fr-FR" sz="1600" b="0" baseline="0" dirty="0" smtClean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1600" b="0" dirty="0" smtClean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1400" b="0" dirty="0" smtClean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1800" b="0" dirty="0" smtClean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1800" b="0" dirty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2"/>
          </p:nvPr>
        </p:nvSpPr>
        <p:spPr>
          <a:xfrm>
            <a:off x="4705350" y="1557338"/>
            <a:ext cx="3987312" cy="460851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fr-FR" sz="1600" b="0" baseline="0" dirty="0" smtClean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1600" b="0" dirty="0" smtClean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1400" b="0" dirty="0" smtClean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1800" b="0" dirty="0" smtClean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fr-FR" sz="1800" b="0" dirty="0">
                <a:solidFill>
                  <a:srgbClr val="8E858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450927" y="6510536"/>
            <a:ext cx="644748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 baseline="0"/>
            </a:lvl1pPr>
            <a:lvl2pPr>
              <a:defRPr sz="1600"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7488" cy="683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1557338"/>
            <a:ext cx="77771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</p:txBody>
      </p:sp>
      <p:pic>
        <p:nvPicPr>
          <p:cNvPr id="8195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" y="0"/>
            <a:ext cx="11096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5988" y="188913"/>
            <a:ext cx="7777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et modifiez le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E8581"/>
          </a:solidFill>
          <a:latin typeface="+mj-lt"/>
          <a:ea typeface="ＭＳ Ｐゴシック" pitchFamily="1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E8581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E8581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E8581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E8581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charset="-128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rgbClr val="CE1111"/>
        </a:buClr>
        <a:buSzPct val="70000"/>
        <a:buFont typeface="Wingdings 2" pitchFamily="18" charset="2"/>
        <a:buChar char="¢"/>
        <a:defRPr sz="1600">
          <a:solidFill>
            <a:srgbClr val="8E8581"/>
          </a:solidFill>
          <a:latin typeface="+mn-lt"/>
          <a:ea typeface="+mn-ea"/>
          <a:cs typeface="+mn-cs"/>
        </a:defRPr>
      </a:lvl1pPr>
      <a:lvl2pPr marL="620713" indent="-1635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400">
          <a:solidFill>
            <a:srgbClr val="8E8581"/>
          </a:solidFill>
          <a:latin typeface="+mn-lt"/>
        </a:defRPr>
      </a:lvl2pPr>
      <a:lvl3pPr marL="1077913" indent="-1635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rgbClr val="8E858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8E858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8E858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96" y="0"/>
            <a:ext cx="9107488" cy="683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E76C-6BE3-4C8F-A33A-75590A89D315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54D6-C630-4DBB-8045-8F4DFC5727E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Rowenta copi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CC73-09B8-43AD-BC74-8ABDC8D447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7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BA35-686E-4EC5-A616-7C7CF87858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734740"/>
            <a:ext cx="9144000" cy="51506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43EC5-92C2-4615-BC98-B056382150C9}" type="datetimeFigureOut">
              <a:rPr lang="fr-FR" smtClean="0"/>
              <a:pPr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BDD0-5DE9-4CD0-A4BE-F133CF762A5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980728"/>
            <a:ext cx="6516215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en-US" sz="2400" b="1" dirty="0" smtClean="0"/>
              <a:t>Consumer benefits :</a:t>
            </a: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fr-FR" dirty="0" smtClean="0">
                <a:latin typeface="Verdana" pitchFamily="34" charset="0"/>
              </a:rPr>
              <a:t>Minimum volume, maximum </a:t>
            </a:r>
            <a:r>
              <a:rPr lang="fr-FR" dirty="0" err="1" smtClean="0">
                <a:latin typeface="Verdana" pitchFamily="34" charset="0"/>
              </a:rPr>
              <a:t>capacity</a:t>
            </a:r>
            <a:endParaRPr lang="en-US" dirty="0" smtClean="0">
              <a:latin typeface="Verdana" pitchFamily="34" charset="0"/>
            </a:endParaRP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dirty="0" smtClean="0">
                <a:latin typeface="Verdana" pitchFamily="34" charset="0"/>
              </a:rPr>
              <a:t>Stable aspect with new design</a:t>
            </a: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SzPct val="120000"/>
              <a:buBlip>
                <a:blip r:embed="rId2"/>
              </a:buBlip>
              <a:defRPr/>
            </a:pPr>
            <a:r>
              <a:rPr lang="en-US" sz="2400" b="1" dirty="0" smtClean="0"/>
              <a:t>Features :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smtClean="0"/>
              <a:t>Food </a:t>
            </a:r>
            <a:r>
              <a:rPr lang="fr-FR" dirty="0" err="1" smtClean="0"/>
              <a:t>capacity</a:t>
            </a:r>
            <a:r>
              <a:rPr lang="fr-FR" dirty="0" smtClean="0"/>
              <a:t>: 1,2kg (</a:t>
            </a:r>
            <a:r>
              <a:rPr lang="fr-FR" dirty="0" err="1" smtClean="0"/>
              <a:t>Family</a:t>
            </a:r>
            <a:r>
              <a:rPr lang="fr-FR" dirty="0" smtClean="0"/>
              <a:t> size)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err="1" smtClean="0"/>
              <a:t>Oil</a:t>
            </a:r>
            <a:r>
              <a:rPr lang="fr-FR" dirty="0" smtClean="0"/>
              <a:t> </a:t>
            </a:r>
            <a:r>
              <a:rPr lang="fr-FR" dirty="0" err="1" smtClean="0"/>
              <a:t>capacity</a:t>
            </a:r>
            <a:r>
              <a:rPr lang="fr-FR" dirty="0" smtClean="0"/>
              <a:t>: 2,1L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err="1" smtClean="0"/>
              <a:t>Timer</a:t>
            </a:r>
            <a:endParaRPr lang="fr-FR" dirty="0" smtClean="0"/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smtClean="0"/>
              <a:t>PTFE </a:t>
            </a:r>
            <a:r>
              <a:rPr lang="fr-FR" dirty="0" err="1" smtClean="0"/>
              <a:t>bowl</a:t>
            </a:r>
            <a:endParaRPr lang="fr-FR" dirty="0" smtClean="0"/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err="1" smtClean="0"/>
              <a:t>Adjustable</a:t>
            </a:r>
            <a:r>
              <a:rPr lang="fr-FR" dirty="0" smtClean="0"/>
              <a:t> thermostat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smtClean="0"/>
              <a:t>Permanent anti-</a:t>
            </a:r>
            <a:r>
              <a:rPr lang="fr-FR" dirty="0" err="1" smtClean="0"/>
              <a:t>odor</a:t>
            </a:r>
            <a:r>
              <a:rPr lang="fr-FR" dirty="0" smtClean="0"/>
              <a:t> </a:t>
            </a:r>
            <a:r>
              <a:rPr lang="fr-FR" dirty="0" err="1" smtClean="0"/>
              <a:t>metal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r>
              <a:rPr lang="fr-FR" dirty="0" smtClean="0"/>
              <a:t> 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err="1" smtClean="0"/>
              <a:t>Automatic</a:t>
            </a:r>
            <a:r>
              <a:rPr lang="fr-FR" dirty="0" smtClean="0"/>
              <a:t> </a:t>
            </a:r>
            <a:r>
              <a:rPr lang="fr-FR" dirty="0" err="1" smtClean="0"/>
              <a:t>lid</a:t>
            </a:r>
            <a:r>
              <a:rPr lang="fr-FR" dirty="0" smtClean="0"/>
              <a:t> </a:t>
            </a:r>
            <a:r>
              <a:rPr lang="fr-FR" dirty="0" err="1" smtClean="0"/>
              <a:t>opening</a:t>
            </a:r>
            <a:endParaRPr lang="fr-FR" dirty="0" smtClean="0"/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err="1" smtClean="0"/>
              <a:t>Viewing</a:t>
            </a:r>
            <a:r>
              <a:rPr lang="fr-FR" dirty="0" smtClean="0"/>
              <a:t> </a:t>
            </a:r>
            <a:r>
              <a:rPr lang="fr-FR" dirty="0" err="1" smtClean="0"/>
              <a:t>window</a:t>
            </a:r>
            <a:endParaRPr lang="fr-FR" dirty="0" smtClean="0"/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smtClean="0"/>
              <a:t>On/off </a:t>
            </a:r>
            <a:r>
              <a:rPr lang="fr-FR" dirty="0" err="1" smtClean="0"/>
              <a:t>switch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power </a:t>
            </a:r>
            <a:r>
              <a:rPr lang="fr-FR" dirty="0" err="1" smtClean="0"/>
              <a:t>indicator</a:t>
            </a:r>
            <a:endParaRPr lang="fr-FR" dirty="0" smtClean="0"/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fr-FR" dirty="0" smtClean="0"/>
              <a:t>1900W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endParaRPr lang="fr-FR" dirty="0" smtClean="0"/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endParaRPr lang="en-US" sz="16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65973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FF175D</a:t>
            </a:r>
            <a:endParaRPr lang="fr-FR" sz="1600" i="1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  <a:latin typeface="Verdana" pitchFamily="34" charset="0"/>
              </a:rPr>
              <a:t>Filtra One</a:t>
            </a:r>
            <a:endParaRPr lang="fr-FR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22426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560" y="3501008"/>
            <a:ext cx="3960440" cy="25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780928"/>
            <a:ext cx="130636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980728"/>
            <a:ext cx="6516215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cs-CZ" sz="2400" b="1" dirty="0" smtClean="0"/>
              <a:t>Hlavní výhody:</a:t>
            </a: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>
                <a:latin typeface="Verdana" pitchFamily="34" charset="0"/>
              </a:rPr>
              <a:t>Jednoduché ovládání</a:t>
            </a: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>
                <a:latin typeface="Verdana" pitchFamily="34" charset="0"/>
              </a:rPr>
              <a:t>Maximální kapacita při zachování kompaktních rozměrů</a:t>
            </a:r>
          </a:p>
          <a:p>
            <a:pPr marL="342900" indent="-342900">
              <a:spcBef>
                <a:spcPct val="20000"/>
              </a:spcBef>
              <a:buSzPct val="120000"/>
              <a:buBlip>
                <a:blip r:embed="rId2"/>
              </a:buBlip>
              <a:defRPr/>
            </a:pPr>
            <a:r>
              <a:rPr lang="cs-CZ" sz="2400" b="1" dirty="0" smtClean="0"/>
              <a:t>Vlastnosti :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Kapacita jídla: 1,2kg 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Kapacita oleje: 2,1L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Časovač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Nepřilnavý povrch vnitřní nádoby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Nastavitelný termostat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Zabudovaný kovový pachový filtr 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Automatické otevírání víka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Víko s průzorem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On/</a:t>
            </a:r>
            <a:r>
              <a:rPr lang="cs-CZ" dirty="0" err="1" smtClean="0"/>
              <a:t>off</a:t>
            </a:r>
            <a:r>
              <a:rPr lang="cs-CZ" dirty="0" smtClean="0"/>
              <a:t> tlačítko s indikátorem zapnutí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cs-CZ" dirty="0" smtClean="0"/>
              <a:t>1900W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endParaRPr lang="cs-CZ" dirty="0" smtClean="0"/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endParaRPr lang="cs-CZ" sz="16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65973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FF175D</a:t>
            </a:r>
            <a:endParaRPr lang="fr-FR" sz="1600" i="1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  <a:latin typeface="Verdana" pitchFamily="34" charset="0"/>
              </a:rPr>
              <a:t>Filtra One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latin typeface="Verdana" pitchFamily="34" charset="0"/>
              </a:rPr>
              <a:t>Ref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. Č. </a:t>
            </a:r>
            <a:r>
              <a:rPr lang="fr-FR" sz="2400" i="1" dirty="0" smtClean="0"/>
              <a:t>FF175D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22426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472" y="4077072"/>
            <a:ext cx="3076527" cy="200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780928"/>
            <a:ext cx="130636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980728"/>
            <a:ext cx="6516215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sk-SK" sz="2400" b="1" dirty="0" smtClean="0"/>
              <a:t>Hlavní výhody:</a:t>
            </a: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sk-SK" dirty="0" smtClean="0">
                <a:latin typeface="Verdana" pitchFamily="34" charset="0"/>
              </a:rPr>
              <a:t>jednoduché ovládanie</a:t>
            </a: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sk-SK" dirty="0" smtClean="0">
                <a:latin typeface="Verdana" pitchFamily="34" charset="0"/>
              </a:rPr>
              <a:t>maximálna kapacita pri zachovaní kompaktných rozmerov</a:t>
            </a:r>
          </a:p>
          <a:p>
            <a:pPr marL="342900" indent="-342900">
              <a:spcBef>
                <a:spcPct val="20000"/>
              </a:spcBef>
              <a:buSzPct val="120000"/>
              <a:buBlip>
                <a:blip r:embed="rId2"/>
              </a:buBlip>
              <a:defRPr/>
            </a:pPr>
            <a:r>
              <a:rPr lang="sk-SK" sz="2400" b="1" dirty="0" smtClean="0"/>
              <a:t>Vlastnosti :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sk-SK" dirty="0" smtClean="0"/>
              <a:t>Kapacita: 1,2 kg (1000g hranolček)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sk-SK" dirty="0" smtClean="0"/>
              <a:t>Objem nádoby (olej): 2,1 l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sk-SK" dirty="0" smtClean="0"/>
              <a:t>Kombinácia brúseného </a:t>
            </a:r>
            <a:r>
              <a:rPr lang="sk-SK" dirty="0" err="1" smtClean="0"/>
              <a:t>nerezu</a:t>
            </a:r>
            <a:r>
              <a:rPr lang="sk-SK" dirty="0" smtClean="0"/>
              <a:t> a plastu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sk-SK" dirty="0" smtClean="0"/>
              <a:t>Zabudovaný kovový pachový filter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sk-SK" dirty="0" smtClean="0"/>
              <a:t>Tepelne izolovaný plášť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sk-SK" dirty="0" smtClean="0"/>
              <a:t>Pohodlné otváranie veka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sk-SK" dirty="0" smtClean="0"/>
              <a:t>Nastaviteľný termostat s kontrolkou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sk-SK" dirty="0" smtClean="0"/>
              <a:t>Veko s priezorom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sk-SK" dirty="0" smtClean="0"/>
              <a:t>Príkon 1900W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65973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FF175D</a:t>
            </a:r>
            <a:endParaRPr lang="fr-FR" sz="1600" i="1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  <a:latin typeface="Verdana" pitchFamily="34" charset="0"/>
              </a:rPr>
              <a:t>Filtra One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latin typeface="Verdana" pitchFamily="34" charset="0"/>
              </a:rPr>
              <a:t>Ref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. Č. </a:t>
            </a:r>
            <a:r>
              <a:rPr lang="fr-FR" sz="2400" i="1" dirty="0" smtClean="0"/>
              <a:t>FF175D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566" y="1340768"/>
            <a:ext cx="193328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472" y="4077072"/>
            <a:ext cx="3076527" cy="200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780928"/>
            <a:ext cx="130636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980728"/>
            <a:ext cx="6516215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cs-CZ" sz="2400" b="1" dirty="0" err="1" smtClean="0"/>
              <a:t>Termékelőnyök</a:t>
            </a:r>
            <a:endParaRPr lang="cs-CZ" sz="2400" b="1" dirty="0" smtClean="0"/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hu-HU" dirty="0" smtClean="0">
                <a:latin typeface="Verdana" pitchFamily="34" charset="0"/>
              </a:rPr>
              <a:t>Egyszerű kezelhetőség</a:t>
            </a: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hu-HU" dirty="0" smtClean="0">
                <a:latin typeface="Verdana" pitchFamily="34" charset="0"/>
              </a:rPr>
              <a:t> maximális kapacitás mégis kompakt méret</a:t>
            </a:r>
          </a:p>
          <a:p>
            <a:pPr marL="342900" indent="-342900">
              <a:spcBef>
                <a:spcPct val="20000"/>
              </a:spcBef>
              <a:buSzPct val="120000"/>
              <a:buBlip>
                <a:blip r:embed="rId2"/>
              </a:buBlip>
              <a:defRPr/>
            </a:pPr>
            <a:r>
              <a:rPr lang="cs-CZ" sz="2400" b="1" dirty="0" err="1" smtClean="0"/>
              <a:t>Jellemzők</a:t>
            </a:r>
            <a:endParaRPr lang="cs-CZ" sz="2400" b="1" dirty="0" smtClean="0"/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1,2 kg kapacitás (1000g hasábburgonya)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edény kapacitása 2,1 l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külső burkolat csiszolt nemesacél és műanyag kombinációja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nem kivehető sütőedény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beépített fém szagszűrő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hidegfalú kivitel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kényelmes fedőnyitás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állítható termosztát kijelzővel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Betekintőablak</a:t>
            </a:r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r>
              <a:rPr lang="hu-HU" dirty="0" smtClean="0"/>
              <a:t>Teljesítmény: 1900 W</a:t>
            </a:r>
            <a:endParaRPr lang="cs-CZ" dirty="0" smtClean="0"/>
          </a:p>
          <a:p>
            <a:pPr marL="800100" lvl="1" indent="-342900">
              <a:spcBef>
                <a:spcPct val="20000"/>
              </a:spcBef>
              <a:buBlip>
                <a:blip r:embed="rId3"/>
              </a:buBlip>
            </a:pPr>
            <a:endParaRPr lang="cs-CZ" sz="16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65973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FF175D</a:t>
            </a:r>
            <a:endParaRPr lang="fr-FR" sz="1600" i="1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  <a:latin typeface="Verdana" pitchFamily="34" charset="0"/>
              </a:rPr>
              <a:t>Filtra One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latin typeface="Verdana" pitchFamily="34" charset="0"/>
              </a:rPr>
              <a:t>Ref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. Č. </a:t>
            </a:r>
            <a:r>
              <a:rPr lang="fr-FR" sz="2400" i="1" dirty="0" smtClean="0"/>
              <a:t>FF175D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22426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472" y="4077072"/>
            <a:ext cx="3076527" cy="200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149080"/>
            <a:ext cx="130636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_qy_wlskW12jt0Wv7Y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sDcVmXr0WMMhNt2A7y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QO4YOTMkqXEtxg9wMBUA"/>
</p:tagLst>
</file>

<file path=ppt/theme/theme1.xml><?xml version="1.0" encoding="utf-8"?>
<a:theme xmlns:a="http://schemas.openxmlformats.org/drawingml/2006/main" name="1_120118-Template">
  <a:themeElements>
    <a:clrScheme name="SEB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 Presentat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0000" rIns="91440" bIns="90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rtlCol="0" anchor="ctr">
        <a:spAutoFit/>
      </a:bodyPr>
      <a:lstStyle>
        <a:defPPr algn="ctr">
          <a:defRPr sz="1400" baseline="0" dirty="0" smtClean="0"/>
        </a:defPPr>
      </a:lstStyle>
    </a:txDef>
  </a:objectDefaults>
  <a:extraClrSchemeLst>
    <a:extraClrScheme>
      <a:clrScheme name="SEB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216</Words>
  <Application>Microsoft Office PowerPoint</Application>
  <PresentationFormat>Předvádění na obrazovce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1_120118-Template</vt:lpstr>
      <vt:lpstr>Conception personnalisée</vt:lpstr>
      <vt:lpstr>4_Thème Office</vt:lpstr>
      <vt:lpstr>1_Conception personnalisée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Groupe SEB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colry</dc:creator>
  <cp:lastModifiedBy>Matějčková Ivana</cp:lastModifiedBy>
  <cp:revision>108</cp:revision>
  <dcterms:created xsi:type="dcterms:W3CDTF">2012-05-22T06:50:15Z</dcterms:created>
  <dcterms:modified xsi:type="dcterms:W3CDTF">2015-04-20T11:53:18Z</dcterms:modified>
</cp:coreProperties>
</file>